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trictFirstAndLastChars="0" saveSubsetFonts="1">
  <p:sldMasterIdLst>
    <p:sldMasterId id="2147483648" r:id="rId1"/>
  </p:sldMasterIdLst>
  <p:handoutMasterIdLst>
    <p:handoutMasterId r:id="rId48"/>
  </p:handoutMasterIdLst>
  <p:sldIdLst>
    <p:sldId id="282" r:id="rId2"/>
    <p:sldId id="264" r:id="rId3"/>
    <p:sldId id="263" r:id="rId4"/>
    <p:sldId id="265" r:id="rId5"/>
    <p:sldId id="270" r:id="rId6"/>
    <p:sldId id="279" r:id="rId7"/>
    <p:sldId id="288" r:id="rId8"/>
    <p:sldId id="283" r:id="rId9"/>
    <p:sldId id="285" r:id="rId10"/>
    <p:sldId id="273" r:id="rId11"/>
    <p:sldId id="274" r:id="rId12"/>
    <p:sldId id="275" r:id="rId13"/>
    <p:sldId id="276" r:id="rId14"/>
    <p:sldId id="291" r:id="rId15"/>
    <p:sldId id="277" r:id="rId16"/>
    <p:sldId id="292" r:id="rId17"/>
    <p:sldId id="308" r:id="rId18"/>
    <p:sldId id="278" r:id="rId19"/>
    <p:sldId id="309" r:id="rId20"/>
    <p:sldId id="287" r:id="rId21"/>
    <p:sldId id="289" r:id="rId22"/>
    <p:sldId id="286" r:id="rId23"/>
    <p:sldId id="284" r:id="rId24"/>
    <p:sldId id="294" r:id="rId25"/>
    <p:sldId id="296" r:id="rId26"/>
    <p:sldId id="306" r:id="rId27"/>
    <p:sldId id="307" r:id="rId28"/>
    <p:sldId id="298" r:id="rId29"/>
    <p:sldId id="300" r:id="rId30"/>
    <p:sldId id="297" r:id="rId31"/>
    <p:sldId id="299" r:id="rId32"/>
    <p:sldId id="316" r:id="rId33"/>
    <p:sldId id="319" r:id="rId34"/>
    <p:sldId id="315" r:id="rId35"/>
    <p:sldId id="314" r:id="rId36"/>
    <p:sldId id="310" r:id="rId37"/>
    <p:sldId id="311" r:id="rId38"/>
    <p:sldId id="313" r:id="rId39"/>
    <p:sldId id="312" r:id="rId40"/>
    <p:sldId id="317" r:id="rId41"/>
    <p:sldId id="318" r:id="rId42"/>
    <p:sldId id="320" r:id="rId43"/>
    <p:sldId id="321" r:id="rId44"/>
    <p:sldId id="280" r:id="rId45"/>
    <p:sldId id="281" r:id="rId46"/>
    <p:sldId id="271" r:id="rId47"/>
  </p:sldIdLst>
  <p:sldSz cx="9144000" cy="6858000" type="screen4x3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2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2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2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2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>
      <p:cViewPr varScale="1">
        <p:scale>
          <a:sx n="124" d="100"/>
          <a:sy n="124" d="100"/>
        </p:scale>
        <p:origin x="182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19.xml"/><Relationship Id="rId2" Type="http://schemas.openxmlformats.org/officeDocument/2006/relationships/slide" Target="slides/slide18.xml"/><Relationship Id="rId1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C2F08E66-3D08-6E45-B3BE-EA3141A7B2A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9738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284" tIns="46142" rIns="92284" bIns="46142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A6501DBE-F43F-E249-A5F9-338B68DF841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02075" y="0"/>
            <a:ext cx="2979738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284" tIns="46142" rIns="92284" bIns="46142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Times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>
            <a:extLst>
              <a:ext uri="{FF2B5EF4-FFF2-40B4-BE49-F238E27FC236}">
                <a16:creationId xmlns:a16="http://schemas.microsoft.com/office/drawing/2014/main" id="{FBF82E2A-06BF-5D45-A6B8-60AFCE211935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2850"/>
            <a:ext cx="2979738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284" tIns="46142" rIns="92284" bIns="46142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3" name="Rectangle 5">
            <a:extLst>
              <a:ext uri="{FF2B5EF4-FFF2-40B4-BE49-F238E27FC236}">
                <a16:creationId xmlns:a16="http://schemas.microsoft.com/office/drawing/2014/main" id="{7F8EEF29-7817-4E49-9B22-619028DFAD66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02075" y="8832850"/>
            <a:ext cx="2979738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284" tIns="46142" rIns="92284" bIns="46142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/>
            </a:lvl1pPr>
          </a:lstStyle>
          <a:p>
            <a:fld id="{AB26E398-B61C-7641-9253-783956828542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F926868-2876-0D47-ADF1-992DD4BF3DE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7B755CA-351D-354B-A650-0869AD2AB5E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A1B1EE5-3C0D-7C4B-98F4-26558ED35BB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F4FB96-1E66-6144-A7D7-DACE579DBDA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2542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B86B9B0-5A04-6443-995A-4642902D9BF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B7EA79B-C3CE-A24A-9C1B-AF3AC3DB674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645F6C0-23CD-3146-8FC7-8476CFF8ADE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EC5806-DDE0-0A49-8FC5-0B3ABE37FD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4985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475573C-6F9D-0C46-8EA3-C86D11C3F8B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93876D7-5F7E-104D-905B-7BEC4806831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3B2EABD-F8AD-DF44-9E7E-A06D5107131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36ACCA-0D42-5644-8BC0-4C8F383E9CE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4348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71138A2-E107-8B4E-BC03-28C92A280C2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BE6B3CF-81D7-A741-ABFD-B341D61A241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4F23F5D-5D53-144D-9C2A-DBDC334BC7B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535648-57DB-044D-9ADE-1E5C0E9E04C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7870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F5018F9-5E45-E547-B2FC-C5F7C3CB08F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22F0B0E-77FC-E24C-B1DB-BCA0BC31C48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33F3D56-10AB-5148-BA21-7A5D7E5734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A719AC-23AD-634A-A893-39F8D816B0F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6739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0DDAB3E-F7EE-1A4E-9649-9D8F1CCD230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F1B8C0D-B203-E243-8B7D-4C63412B730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0FFFE73-6926-2741-8CE1-88E6CB90E1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B399E1-836F-7048-A220-4ABECFE4F38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7165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F87A7F-5C6C-6345-82CE-87D4ADBC1EB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198F91-6BDD-6E4B-BC69-D4A35F25712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42DB0D-CF25-A843-93D0-C97E853C046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FF6CD7-FFBC-BD4F-BD85-E54FAD2D41C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054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F76DEEB-4345-5244-A3E4-C0B2D691B51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78D2292-C57F-C943-9F43-A9654C0667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4305956-04A1-A048-A7DF-81F31208977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8D9F1B-4DDC-B741-AC3D-DED0D8E39B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497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58312B7-2CBF-CD41-BABB-5183DBC320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C12A9DA-8FE7-1E49-A7F9-7CB9BF0B55D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2D90D6B-EFFD-0942-8456-D7ABFA715F7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F07C8B-2123-754E-894F-6E1DB24F36A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3846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916FE3E-BC44-B740-BD47-AE92AC74A33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F5AC579-802D-594D-99CA-869B50386D0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5FA2747-8937-D341-9110-7C16849C7E3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A5A5AD-F3F2-F94F-ABE6-612F054D1F5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6006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203BBD-CC46-8548-AADF-6800E3F9B3E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91A63A-C1B0-9547-8D21-2E9D09F7939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EE7568-38CE-164B-8706-6CA901D8801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956E3C-41FC-CE40-827C-9F0B095CC3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3580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2F3D3B-A0C2-6B4F-A666-056B4783B37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EB3B8E-751E-3442-8DEE-AC51C83643C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7C328E-C424-B146-9273-30D4990554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CDBF38-7226-F746-856F-7E1A94E806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6604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89B3C74B-17E6-354A-B96B-42C41EF85E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71D7352-9F4E-FA43-A429-E2AC8FB946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AA6535CB-4378-0C44-B343-5645160140D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C60084D-17B1-F449-B394-544B56B67A3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DA3742A6-44F7-7947-8417-ED1CD90E645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0F544D92-E2FD-6A45-9196-69E886278846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id="{79AB6DB4-CF91-C44B-B254-53FBADF08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172200"/>
            <a:ext cx="1295400" cy="34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itchFamily="34" charset="-128"/>
          <a:cs typeface="MS PGothic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  <a:ea typeface="MS PGothic" pitchFamily="34" charset="-128"/>
          <a:cs typeface="MS PGothic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  <a:ea typeface="MS PGothic" pitchFamily="34" charset="-128"/>
          <a:cs typeface="MS PGothic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  <a:ea typeface="MS PGothic" pitchFamily="34" charset="-128"/>
          <a:cs typeface="MS PGothic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  <a:ea typeface="MS PGothic" pitchFamily="34" charset="-128"/>
          <a:cs typeface="MS PGothic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2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1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>
            <a:extLst>
              <a:ext uri="{FF2B5EF4-FFF2-40B4-BE49-F238E27FC236}">
                <a16:creationId xmlns:a16="http://schemas.microsoft.com/office/drawing/2014/main" id="{6D71D1B6-7B80-B447-8EA6-1586A93DF4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762000"/>
            <a:ext cx="7772400" cy="5334000"/>
          </a:xfrm>
        </p:spPr>
        <p:txBody>
          <a:bodyPr/>
          <a:lstStyle/>
          <a:p>
            <a:pPr algn="ctr">
              <a:buFontTx/>
              <a:buNone/>
              <a:defRPr/>
            </a:pPr>
            <a:endParaRPr lang="en-US" b="1" dirty="0">
              <a:solidFill>
                <a:schemeClr val="bg1"/>
              </a:solidFill>
              <a:ea typeface="MS PGothic" charset="0"/>
            </a:endParaRPr>
          </a:p>
          <a:p>
            <a:pPr algn="ctr">
              <a:buFontTx/>
              <a:buNone/>
              <a:defRPr/>
            </a:pPr>
            <a:r>
              <a:rPr lang="en-US" sz="4400" b="1" dirty="0">
                <a:solidFill>
                  <a:srgbClr val="FFFF00"/>
                </a:solidFill>
                <a:ea typeface="MS PGothic" charset="0"/>
              </a:rPr>
              <a:t>CALIBRATION</a:t>
            </a:r>
          </a:p>
          <a:p>
            <a:pPr algn="ctr">
              <a:buFontTx/>
              <a:buNone/>
              <a:defRPr/>
            </a:pPr>
            <a:endParaRPr lang="en-US" b="1" dirty="0">
              <a:solidFill>
                <a:schemeClr val="bg1"/>
              </a:solidFill>
              <a:ea typeface="MS PGothic" charset="0"/>
            </a:endParaRPr>
          </a:p>
          <a:p>
            <a:pPr algn="ctr">
              <a:buFontTx/>
              <a:buNone/>
              <a:defRPr/>
            </a:pPr>
            <a:endParaRPr lang="en-US" b="1" dirty="0">
              <a:solidFill>
                <a:schemeClr val="bg1"/>
              </a:solidFill>
              <a:ea typeface="MS PGothic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FEA0EE8A-8299-5E4F-B7F2-1A48DB649D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j-cs"/>
              </a:rPr>
              <a:t>Some measures of goodness of fit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0C81E872-DBAC-B740-9967-41C234B6B4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n-cs"/>
              </a:rPr>
              <a:t>The mean error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n-cs"/>
              </a:rPr>
              <a:t>The mean absolute error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n-cs"/>
              </a:rPr>
              <a:t>The root mean squared (RMS) error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n-cs"/>
              </a:rPr>
              <a:t>The distribution of residuals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n-cs"/>
              </a:rPr>
              <a:t>A qualitative comparison of the observed contoured head surface and the simulated contoured head surface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026">
            <a:extLst>
              <a:ext uri="{FF2B5EF4-FFF2-40B4-BE49-F238E27FC236}">
                <a16:creationId xmlns:a16="http://schemas.microsoft.com/office/drawing/2014/main" id="{4D57A5BB-E6C6-9B40-89C6-DC94863E58D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0668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j-cs"/>
              </a:rPr>
              <a:t>The mean error</a:t>
            </a:r>
          </a:p>
        </p:txBody>
      </p:sp>
      <p:graphicFrame>
        <p:nvGraphicFramePr>
          <p:cNvPr id="25602" name="Object 1028">
            <a:extLst>
              <a:ext uri="{FF2B5EF4-FFF2-40B4-BE49-F238E27FC236}">
                <a16:creationId xmlns:a16="http://schemas.microsoft.com/office/drawing/2014/main" id="{E5901F63-9549-764B-95C9-7344117788B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70063" y="2895600"/>
          <a:ext cx="5832475" cy="194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3" name="Equation" r:id="rId3" imgW="35102800" imgH="11696700" progId="Equation.3">
                  <p:embed/>
                </p:oleObj>
              </mc:Choice>
              <mc:Fallback>
                <p:oleObj name="Equation" r:id="rId3" imgW="35102800" imgH="11696700" progId="Equation.3">
                  <p:embed/>
                  <p:pic>
                    <p:nvPicPr>
                      <p:cNvPr id="0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0063" y="2895600"/>
                        <a:ext cx="5832475" cy="19431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48016533-63E0-2944-85AF-4C7CA8A0A94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0668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j-cs"/>
              </a:rPr>
              <a:t>The mean absolute error</a:t>
            </a:r>
          </a:p>
        </p:txBody>
      </p:sp>
      <p:graphicFrame>
        <p:nvGraphicFramePr>
          <p:cNvPr id="26626" name="Object 3">
            <a:extLst>
              <a:ext uri="{FF2B5EF4-FFF2-40B4-BE49-F238E27FC236}">
                <a16:creationId xmlns:a16="http://schemas.microsoft.com/office/drawing/2014/main" id="{B44EFEA9-DA98-0D43-A47E-6B88266B0E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7175" y="2895600"/>
          <a:ext cx="6318250" cy="194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7" name="Equation" r:id="rId3" imgW="38036500" imgH="11696700" progId="Equation.3">
                  <p:embed/>
                </p:oleObj>
              </mc:Choice>
              <mc:Fallback>
                <p:oleObj name="Equation" r:id="rId3" imgW="38036500" imgH="116967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7175" y="2895600"/>
                        <a:ext cx="6318250" cy="19431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B16EA10A-5D0B-2941-9ED0-1AF60E90A00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0668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j-cs"/>
              </a:rPr>
              <a:t>The root mean squared error</a:t>
            </a:r>
          </a:p>
        </p:txBody>
      </p:sp>
      <p:graphicFrame>
        <p:nvGraphicFramePr>
          <p:cNvPr id="27650" name="Object 3">
            <a:extLst>
              <a:ext uri="{FF2B5EF4-FFF2-40B4-BE49-F238E27FC236}">
                <a16:creationId xmlns:a16="http://schemas.microsoft.com/office/drawing/2014/main" id="{217386F1-084F-184E-A80D-9072C0A955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33500" y="2798763"/>
          <a:ext cx="6707188" cy="213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1" name="Equation" r:id="rId3" imgW="40373300" imgH="12877800" progId="Equation.DSMT4">
                  <p:embed/>
                </p:oleObj>
              </mc:Choice>
              <mc:Fallback>
                <p:oleObj name="Equation" r:id="rId3" imgW="40373300" imgH="12877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3500" y="2798763"/>
                        <a:ext cx="6707188" cy="21383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3">
            <a:extLst>
              <a:ext uri="{FF2B5EF4-FFF2-40B4-BE49-F238E27FC236}">
                <a16:creationId xmlns:a16="http://schemas.microsoft.com/office/drawing/2014/main" id="{F7B55F9F-3617-B24C-8FBF-D4F150CC4C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5867400"/>
            <a:ext cx="1981200" cy="914400"/>
          </a:xfrm>
          <a:prstGeom prst="rect">
            <a:avLst/>
          </a:prstGeom>
          <a:solidFill>
            <a:srgbClr val="1E1E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  <a:p>
            <a:endParaRPr lang="en-US" altLang="en-US"/>
          </a:p>
        </p:txBody>
      </p:sp>
      <p:sp>
        <p:nvSpPr>
          <p:cNvPr id="15362" name="Title 3">
            <a:extLst>
              <a:ext uri="{FF2B5EF4-FFF2-40B4-BE49-F238E27FC236}">
                <a16:creationId xmlns:a16="http://schemas.microsoft.com/office/drawing/2014/main" id="{76F17DB4-6572-BC44-B5E2-DA66D61F3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j-cs"/>
              </a:rPr>
              <a:t>Residual Plot</a:t>
            </a:r>
          </a:p>
        </p:txBody>
      </p:sp>
      <p:pic>
        <p:nvPicPr>
          <p:cNvPr id="15363" name="Picture 2">
            <a:extLst>
              <a:ext uri="{FF2B5EF4-FFF2-40B4-BE49-F238E27FC236}">
                <a16:creationId xmlns:a16="http://schemas.microsoft.com/office/drawing/2014/main" id="{0AB38DB7-9331-7E40-A1A1-2BC159827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981200"/>
            <a:ext cx="6629400" cy="429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704EBD9E-AF41-7C43-817B-F2C54554DEB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0668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j-cs"/>
              </a:rPr>
              <a:t>The distribution of residuals</a:t>
            </a:r>
          </a:p>
        </p:txBody>
      </p:sp>
      <p:grpSp>
        <p:nvGrpSpPr>
          <p:cNvPr id="29698" name="Group 13">
            <a:extLst>
              <a:ext uri="{FF2B5EF4-FFF2-40B4-BE49-F238E27FC236}">
                <a16:creationId xmlns:a16="http://schemas.microsoft.com/office/drawing/2014/main" id="{112AB075-A718-6B41-8C68-CF747BD2F008}"/>
              </a:ext>
            </a:extLst>
          </p:cNvPr>
          <p:cNvGrpSpPr>
            <a:grpSpLocks/>
          </p:cNvGrpSpPr>
          <p:nvPr/>
        </p:nvGrpSpPr>
        <p:grpSpPr bwMode="auto">
          <a:xfrm>
            <a:off x="1066800" y="2514600"/>
            <a:ext cx="2438400" cy="2514600"/>
            <a:chOff x="672" y="1584"/>
            <a:chExt cx="1536" cy="1584"/>
          </a:xfrm>
        </p:grpSpPr>
        <p:sp>
          <p:nvSpPr>
            <p:cNvPr id="16400" name="Rectangle 4">
              <a:extLst>
                <a:ext uri="{FF2B5EF4-FFF2-40B4-BE49-F238E27FC236}">
                  <a16:creationId xmlns:a16="http://schemas.microsoft.com/office/drawing/2014/main" id="{BEED64EC-C5E4-A542-BA2C-43EB30FA31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1584"/>
              <a:ext cx="1536" cy="158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16401" name="Text Box 5">
              <a:extLst>
                <a:ext uri="{FF2B5EF4-FFF2-40B4-BE49-F238E27FC236}">
                  <a16:creationId xmlns:a16="http://schemas.microsoft.com/office/drawing/2014/main" id="{37F352CD-D7F3-6D47-B2C3-BDBCD24A8B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4" y="1872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lang="en-US"/>
                <a:t>+</a:t>
              </a:r>
            </a:p>
          </p:txBody>
        </p:sp>
        <p:sp>
          <p:nvSpPr>
            <p:cNvPr id="16402" name="Text Box 6">
              <a:extLst>
                <a:ext uri="{FF2B5EF4-FFF2-40B4-BE49-F238E27FC236}">
                  <a16:creationId xmlns:a16="http://schemas.microsoft.com/office/drawing/2014/main" id="{DD1C81AE-AD20-C349-A2C8-18E1A1CA0E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2496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lang="en-US"/>
                <a:t>+</a:t>
              </a:r>
            </a:p>
          </p:txBody>
        </p:sp>
        <p:sp>
          <p:nvSpPr>
            <p:cNvPr id="16403" name="Text Box 7">
              <a:extLst>
                <a:ext uri="{FF2B5EF4-FFF2-40B4-BE49-F238E27FC236}">
                  <a16:creationId xmlns:a16="http://schemas.microsoft.com/office/drawing/2014/main" id="{B1F7427E-F04F-144B-9308-EFB5745576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1968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lang="en-US"/>
                <a:t>+</a:t>
              </a:r>
            </a:p>
          </p:txBody>
        </p:sp>
        <p:sp>
          <p:nvSpPr>
            <p:cNvPr id="16404" name="Text Box 8">
              <a:extLst>
                <a:ext uri="{FF2B5EF4-FFF2-40B4-BE49-F238E27FC236}">
                  <a16:creationId xmlns:a16="http://schemas.microsoft.com/office/drawing/2014/main" id="{339E709D-C7F3-C944-84A9-886FB3E448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2544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lang="en-US"/>
                <a:t>+</a:t>
              </a:r>
            </a:p>
          </p:txBody>
        </p:sp>
        <p:sp>
          <p:nvSpPr>
            <p:cNvPr id="16405" name="Text Box 9">
              <a:extLst>
                <a:ext uri="{FF2B5EF4-FFF2-40B4-BE49-F238E27FC236}">
                  <a16:creationId xmlns:a16="http://schemas.microsoft.com/office/drawing/2014/main" id="{4E5B82B3-A56E-144D-87FD-06CC86DCA7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6" y="1680"/>
              <a:ext cx="2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lang="en-US"/>
                <a:t>-</a:t>
              </a:r>
            </a:p>
          </p:txBody>
        </p:sp>
        <p:sp>
          <p:nvSpPr>
            <p:cNvPr id="16406" name="Text Box 10">
              <a:extLst>
                <a:ext uri="{FF2B5EF4-FFF2-40B4-BE49-F238E27FC236}">
                  <a16:creationId xmlns:a16="http://schemas.microsoft.com/office/drawing/2014/main" id="{BE21C5A7-CF25-E44E-94C4-E5DAB70739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2208"/>
              <a:ext cx="2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lang="en-US"/>
                <a:t>-</a:t>
              </a:r>
            </a:p>
          </p:txBody>
        </p:sp>
        <p:sp>
          <p:nvSpPr>
            <p:cNvPr id="16407" name="Text Box 11">
              <a:extLst>
                <a:ext uri="{FF2B5EF4-FFF2-40B4-BE49-F238E27FC236}">
                  <a16:creationId xmlns:a16="http://schemas.microsoft.com/office/drawing/2014/main" id="{66D98E18-009C-E745-8CD0-970FB6BA47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2" y="2688"/>
              <a:ext cx="2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lang="en-US"/>
                <a:t>-</a:t>
              </a:r>
            </a:p>
          </p:txBody>
        </p:sp>
        <p:sp>
          <p:nvSpPr>
            <p:cNvPr id="16408" name="Text Box 12">
              <a:extLst>
                <a:ext uri="{FF2B5EF4-FFF2-40B4-BE49-F238E27FC236}">
                  <a16:creationId xmlns:a16="http://schemas.microsoft.com/office/drawing/2014/main" id="{DE97C7CF-0512-E24D-8AC8-DA59DA1AD6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1824"/>
              <a:ext cx="2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lang="en-US"/>
                <a:t>-</a:t>
              </a:r>
            </a:p>
          </p:txBody>
        </p:sp>
      </p:grpSp>
      <p:grpSp>
        <p:nvGrpSpPr>
          <p:cNvPr id="29699" name="Group 24">
            <a:extLst>
              <a:ext uri="{FF2B5EF4-FFF2-40B4-BE49-F238E27FC236}">
                <a16:creationId xmlns:a16="http://schemas.microsoft.com/office/drawing/2014/main" id="{AD405F19-F975-864B-BAD7-74BFF2A7D3D5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2514600"/>
            <a:ext cx="2438400" cy="2514600"/>
            <a:chOff x="2976" y="1584"/>
            <a:chExt cx="1536" cy="1584"/>
          </a:xfrm>
        </p:grpSpPr>
        <p:sp>
          <p:nvSpPr>
            <p:cNvPr id="16391" name="Rectangle 15">
              <a:extLst>
                <a:ext uri="{FF2B5EF4-FFF2-40B4-BE49-F238E27FC236}">
                  <a16:creationId xmlns:a16="http://schemas.microsoft.com/office/drawing/2014/main" id="{DB9A7CE7-D33E-BA4C-BCF9-759360E4DA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584"/>
              <a:ext cx="1536" cy="158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16392" name="Text Box 16">
              <a:extLst>
                <a:ext uri="{FF2B5EF4-FFF2-40B4-BE49-F238E27FC236}">
                  <a16:creationId xmlns:a16="http://schemas.microsoft.com/office/drawing/2014/main" id="{0839EBCD-0FD3-BE4A-89AE-8865B148D7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2784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lang="en-US"/>
                <a:t>+</a:t>
              </a:r>
            </a:p>
          </p:txBody>
        </p:sp>
        <p:sp>
          <p:nvSpPr>
            <p:cNvPr id="16393" name="Text Box 17">
              <a:extLst>
                <a:ext uri="{FF2B5EF4-FFF2-40B4-BE49-F238E27FC236}">
                  <a16:creationId xmlns:a16="http://schemas.microsoft.com/office/drawing/2014/main" id="{884EC36E-60D0-504D-8A61-B79198CF70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6" y="2688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lang="en-US"/>
                <a:t>+</a:t>
              </a:r>
            </a:p>
          </p:txBody>
        </p:sp>
        <p:sp>
          <p:nvSpPr>
            <p:cNvPr id="16394" name="Text Box 18">
              <a:extLst>
                <a:ext uri="{FF2B5EF4-FFF2-40B4-BE49-F238E27FC236}">
                  <a16:creationId xmlns:a16="http://schemas.microsoft.com/office/drawing/2014/main" id="{7E0B8CBF-2A01-FA45-BBAD-C4DD2751B4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" y="2160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lang="en-US"/>
                <a:t>+</a:t>
              </a:r>
            </a:p>
          </p:txBody>
        </p:sp>
        <p:sp>
          <p:nvSpPr>
            <p:cNvPr id="16395" name="Text Box 19">
              <a:extLst>
                <a:ext uri="{FF2B5EF4-FFF2-40B4-BE49-F238E27FC236}">
                  <a16:creationId xmlns:a16="http://schemas.microsoft.com/office/drawing/2014/main" id="{82F9564F-C4B3-1B45-B51A-A600C74DB1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2544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lang="en-US"/>
                <a:t>+</a:t>
              </a:r>
            </a:p>
          </p:txBody>
        </p:sp>
        <p:sp>
          <p:nvSpPr>
            <p:cNvPr id="16396" name="Text Box 20">
              <a:extLst>
                <a:ext uri="{FF2B5EF4-FFF2-40B4-BE49-F238E27FC236}">
                  <a16:creationId xmlns:a16="http://schemas.microsoft.com/office/drawing/2014/main" id="{4EF256A5-D0B5-BD4C-ADD7-20AF8EB22B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0" y="1680"/>
              <a:ext cx="2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lang="en-US"/>
                <a:t>-</a:t>
              </a:r>
            </a:p>
          </p:txBody>
        </p:sp>
        <p:sp>
          <p:nvSpPr>
            <p:cNvPr id="16397" name="Text Box 21">
              <a:extLst>
                <a:ext uri="{FF2B5EF4-FFF2-40B4-BE49-F238E27FC236}">
                  <a16:creationId xmlns:a16="http://schemas.microsoft.com/office/drawing/2014/main" id="{F9127D9A-A916-5042-8E26-E864A65BDF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2160"/>
              <a:ext cx="2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lang="en-US"/>
                <a:t>-</a:t>
              </a:r>
            </a:p>
          </p:txBody>
        </p:sp>
        <p:sp>
          <p:nvSpPr>
            <p:cNvPr id="16398" name="Text Box 22">
              <a:extLst>
                <a:ext uri="{FF2B5EF4-FFF2-40B4-BE49-F238E27FC236}">
                  <a16:creationId xmlns:a16="http://schemas.microsoft.com/office/drawing/2014/main" id="{2266AE0F-4BF1-604E-8C10-10E4029500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2016"/>
              <a:ext cx="2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lang="en-US"/>
                <a:t>-</a:t>
              </a:r>
            </a:p>
          </p:txBody>
        </p:sp>
        <p:sp>
          <p:nvSpPr>
            <p:cNvPr id="16399" name="Text Box 23">
              <a:extLst>
                <a:ext uri="{FF2B5EF4-FFF2-40B4-BE49-F238E27FC236}">
                  <a16:creationId xmlns:a16="http://schemas.microsoft.com/office/drawing/2014/main" id="{8E4AD0EB-D155-C245-898B-B547F3915B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2208"/>
              <a:ext cx="2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lang="en-US"/>
                <a:t>-</a:t>
              </a:r>
            </a:p>
          </p:txBody>
        </p:sp>
      </p:grpSp>
      <p:sp>
        <p:nvSpPr>
          <p:cNvPr id="16389" name="Text Box 25">
            <a:extLst>
              <a:ext uri="{FF2B5EF4-FFF2-40B4-BE49-F238E27FC236}">
                <a16:creationId xmlns:a16="http://schemas.microsoft.com/office/drawing/2014/main" id="{EB083C74-7193-0D4E-B72C-04E82D9FA3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5257800"/>
            <a:ext cx="3276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2000">
                <a:solidFill>
                  <a:schemeClr val="bg1"/>
                </a:solidFill>
              </a:rPr>
              <a:t>Random distribution (good)</a:t>
            </a:r>
          </a:p>
        </p:txBody>
      </p:sp>
      <p:sp>
        <p:nvSpPr>
          <p:cNvPr id="16390" name="Text Box 26">
            <a:extLst>
              <a:ext uri="{FF2B5EF4-FFF2-40B4-BE49-F238E27FC236}">
                <a16:creationId xmlns:a16="http://schemas.microsoft.com/office/drawing/2014/main" id="{F69D49D0-4201-2941-9FAE-1634A4F33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5257800"/>
            <a:ext cx="3962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2000">
                <a:solidFill>
                  <a:schemeClr val="bg1"/>
                </a:solidFill>
              </a:rPr>
              <a:t>Non-random distribution (not good)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2">
            <a:extLst>
              <a:ext uri="{FF2B5EF4-FFF2-40B4-BE49-F238E27FC236}">
                <a16:creationId xmlns:a16="http://schemas.microsoft.com/office/drawing/2014/main" id="{D7CA9146-82E4-EC43-95DF-5330DCAA2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28600"/>
            <a:ext cx="4343400" cy="644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3">
            <a:extLst>
              <a:ext uri="{FF2B5EF4-FFF2-40B4-BE49-F238E27FC236}">
                <a16:creationId xmlns:a16="http://schemas.microsoft.com/office/drawing/2014/main" id="{01EF6E46-BA04-3442-819F-221FFBE9A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28600"/>
            <a:ext cx="5181600" cy="641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37071A57-848D-DA44-BAA9-26F0782EFB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  <a:ea typeface="ＭＳ Ｐゴシック" charset="0"/>
                <a:cs typeface="+mj-cs"/>
              </a:rPr>
              <a:t>Comparison of head distribution</a:t>
            </a:r>
          </a:p>
        </p:txBody>
      </p:sp>
      <p:sp>
        <p:nvSpPr>
          <p:cNvPr id="18435" name="Rectangle 7">
            <a:extLst>
              <a:ext uri="{FF2B5EF4-FFF2-40B4-BE49-F238E27FC236}">
                <a16:creationId xmlns:a16="http://schemas.microsoft.com/office/drawing/2014/main" id="{AC83F2A2-D28F-EA49-9C91-72302CF2E6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3075" y="2157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18437" name="Rectangle 9">
            <a:extLst>
              <a:ext uri="{FF2B5EF4-FFF2-40B4-BE49-F238E27FC236}">
                <a16:creationId xmlns:a16="http://schemas.microsoft.com/office/drawing/2014/main" id="{CFFEDE8E-016B-8B4A-BFB1-3CF25C0B0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3563" y="22526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pic>
        <p:nvPicPr>
          <p:cNvPr id="32772" name="Picture 1">
            <a:extLst>
              <a:ext uri="{FF2B5EF4-FFF2-40B4-BE49-F238E27FC236}">
                <a16:creationId xmlns:a16="http://schemas.microsoft.com/office/drawing/2014/main" id="{58E76675-3EA7-024C-98FA-987892C3C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143000"/>
            <a:ext cx="3886200" cy="553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E4855D90-2A28-5A4D-ABC4-37D9DD9FD4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  <a:ea typeface="ＭＳ Ｐゴシック" charset="0"/>
                <a:cs typeface="+mj-cs"/>
              </a:rPr>
              <a:t>Comparison of head distribution</a:t>
            </a:r>
          </a:p>
        </p:txBody>
      </p:sp>
      <p:sp>
        <p:nvSpPr>
          <p:cNvPr id="18435" name="Rectangle 7">
            <a:extLst>
              <a:ext uri="{FF2B5EF4-FFF2-40B4-BE49-F238E27FC236}">
                <a16:creationId xmlns:a16="http://schemas.microsoft.com/office/drawing/2014/main" id="{1B765683-C946-B64E-9B35-FF33D05D9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3075" y="2157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18437" name="Rectangle 9">
            <a:extLst>
              <a:ext uri="{FF2B5EF4-FFF2-40B4-BE49-F238E27FC236}">
                <a16:creationId xmlns:a16="http://schemas.microsoft.com/office/drawing/2014/main" id="{DA4D0E1E-0FE3-9443-B281-87EE8C3F8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3563" y="22526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pic>
        <p:nvPicPr>
          <p:cNvPr id="33796" name="Picture 1">
            <a:extLst>
              <a:ext uri="{FF2B5EF4-FFF2-40B4-BE49-F238E27FC236}">
                <a16:creationId xmlns:a16="http://schemas.microsoft.com/office/drawing/2014/main" id="{45ADE6F8-3619-224E-BBF7-3E7FBA129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19200"/>
            <a:ext cx="6477000" cy="517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1026" descr="tr-slide4_modified">
            <a:extLst>
              <a:ext uri="{FF2B5EF4-FFF2-40B4-BE49-F238E27FC236}">
                <a16:creationId xmlns:a16="http://schemas.microsoft.com/office/drawing/2014/main" id="{03A94E37-8C65-8E41-9B71-58173BDD5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28600"/>
            <a:ext cx="4122738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Text Box 1028">
            <a:extLst>
              <a:ext uri="{FF2B5EF4-FFF2-40B4-BE49-F238E27FC236}">
                <a16:creationId xmlns:a16="http://schemas.microsoft.com/office/drawing/2014/main" id="{6AE5BDEA-C421-FF42-89D6-DDC449B686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5791200"/>
            <a:ext cx="1276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800">
                <a:solidFill>
                  <a:schemeClr val="bg1"/>
                </a:solidFill>
              </a:rPr>
              <a:t>By Bennett </a:t>
            </a:r>
          </a:p>
          <a:p>
            <a:pPr>
              <a:defRPr/>
            </a:pPr>
            <a:r>
              <a:rPr lang="en-US" sz="1800">
                <a:solidFill>
                  <a:schemeClr val="bg1"/>
                </a:solidFill>
              </a:rPr>
              <a:t>and Giusti</a:t>
            </a:r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AD7625E7-F8BF-304C-ACCD-F053DB17A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j-cs"/>
              </a:rPr>
              <a:t>Parameterization</a:t>
            </a:r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0EE6DBF4-255F-0741-B8E3-FBB1D6753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n-cs"/>
              </a:rPr>
              <a:t>Zones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n-cs"/>
              </a:rPr>
              <a:t>Pilot points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A6BFA52C-F9C9-0A4A-9248-F0AD2CC6D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j-cs"/>
              </a:rPr>
              <a:t>Zone Parameterization</a:t>
            </a:r>
          </a:p>
        </p:txBody>
      </p:sp>
      <p:pic>
        <p:nvPicPr>
          <p:cNvPr id="35842" name="Picture 2" descr="PEST screen shot 6">
            <a:extLst>
              <a:ext uri="{FF2B5EF4-FFF2-40B4-BE49-F238E27FC236}">
                <a16:creationId xmlns:a16="http://schemas.microsoft.com/office/drawing/2014/main" id="{B9B27A5A-8AA7-654C-961C-0FC7F9A89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70038"/>
            <a:ext cx="3200400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4" descr="PEST screen shot 7">
            <a:extLst>
              <a:ext uri="{FF2B5EF4-FFF2-40B4-BE49-F238E27FC236}">
                <a16:creationId xmlns:a16="http://schemas.microsoft.com/office/drawing/2014/main" id="{27D44A56-F94A-5B46-8836-D9733C41A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124200"/>
            <a:ext cx="3200400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Picture 6" descr="PEST screen shot 5">
            <a:extLst>
              <a:ext uri="{FF2B5EF4-FFF2-40B4-BE49-F238E27FC236}">
                <a16:creationId xmlns:a16="http://schemas.microsoft.com/office/drawing/2014/main" id="{22EC9878-052B-1548-BBB4-DF654C472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905000"/>
            <a:ext cx="3200400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3">
            <a:extLst>
              <a:ext uri="{FF2B5EF4-FFF2-40B4-BE49-F238E27FC236}">
                <a16:creationId xmlns:a16="http://schemas.microsoft.com/office/drawing/2014/main" id="{1EFB535E-7AD1-F243-B0B1-2B592A086F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5867400"/>
            <a:ext cx="1981200" cy="914400"/>
          </a:xfrm>
          <a:prstGeom prst="rect">
            <a:avLst/>
          </a:prstGeom>
          <a:solidFill>
            <a:srgbClr val="1E1E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  <a:p>
            <a:endParaRPr lang="en-US" altLang="en-US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8C05B4AE-43A0-5D4A-BA38-1915D21F8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00200"/>
            <a:ext cx="6127750" cy="484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sp>
        <p:nvSpPr>
          <p:cNvPr id="21507" name="Title 3">
            <a:extLst>
              <a:ext uri="{FF2B5EF4-FFF2-40B4-BE49-F238E27FC236}">
                <a16:creationId xmlns:a16="http://schemas.microsoft.com/office/drawing/2014/main" id="{B5A7BDDA-459D-024D-9CC9-7DD0043AC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j-cs"/>
              </a:rPr>
              <a:t>Pilot Points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C35BAC58-F78E-F143-8D78-07883B294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j-cs"/>
              </a:rPr>
              <a:t>Calibration Approaches</a:t>
            </a:r>
          </a:p>
        </p:txBody>
      </p:sp>
      <p:sp>
        <p:nvSpPr>
          <p:cNvPr id="22531" name="Content Placeholder 3">
            <a:extLst>
              <a:ext uri="{FF2B5EF4-FFF2-40B4-BE49-F238E27FC236}">
                <a16:creationId xmlns:a16="http://schemas.microsoft.com/office/drawing/2014/main" id="{28512BC1-730E-6043-9391-EDC411EBA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n-cs"/>
              </a:rPr>
              <a:t>Trial and error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n-cs"/>
              </a:rPr>
              <a:t>Automated parameter estimation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7589E8BE-6F0E-C642-BEA8-4A2EA2F1E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j-cs"/>
              </a:rPr>
              <a:t>Trial and Error</a:t>
            </a:r>
          </a:p>
        </p:txBody>
      </p:sp>
      <p:sp>
        <p:nvSpPr>
          <p:cNvPr id="23555" name="Content Placeholder 2">
            <a:extLst>
              <a:ext uri="{FF2B5EF4-FFF2-40B4-BE49-F238E27FC236}">
                <a16:creationId xmlns:a16="http://schemas.microsoft.com/office/drawing/2014/main" id="{561C48A2-82C0-2541-97B0-F17044341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n-cs"/>
              </a:rPr>
              <a:t>Use sensitivity analysis to identify important parameters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n-cs"/>
              </a:rPr>
              <a:t>Manual adjustment of parameters </a:t>
            </a:r>
            <a:r>
              <a:rPr lang="en-US" u="sng">
                <a:solidFill>
                  <a:schemeClr val="bg1"/>
                </a:solidFill>
                <a:ea typeface="ＭＳ Ｐゴシック" charset="0"/>
                <a:cs typeface="+mn-cs"/>
              </a:rPr>
              <a:t>within reasonable limits</a:t>
            </a:r>
            <a:r>
              <a:rPr lang="en-US">
                <a:solidFill>
                  <a:schemeClr val="bg1"/>
                </a:solidFill>
                <a:ea typeface="ＭＳ Ｐゴシック" charset="0"/>
                <a:cs typeface="+mn-cs"/>
              </a:rPr>
              <a:t> in order to improve match between observed and simulated values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AEA5E7D1-D64D-9242-A8AB-C89FB89A4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j-cs"/>
              </a:rPr>
              <a:t>Automated Parameter Estimation</a:t>
            </a:r>
          </a:p>
        </p:txBody>
      </p:sp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51BA4F92-FD5D-A341-8F4E-188FC99E4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  <a:ea typeface="ＭＳ Ｐゴシック" charset="0"/>
                <a:cs typeface="+mn-cs"/>
              </a:rPr>
              <a:t>Two different categories</a:t>
            </a:r>
          </a:p>
          <a:p>
            <a:pPr lvl="1">
              <a:defRPr/>
            </a:pPr>
            <a:r>
              <a:rPr lang="en-US" dirty="0" err="1">
                <a:solidFill>
                  <a:schemeClr val="bg1"/>
                </a:solidFill>
                <a:ea typeface="ＭＳ Ｐゴシック" charset="0"/>
              </a:rPr>
              <a:t>Overdetermined</a:t>
            </a:r>
            <a:r>
              <a:rPr lang="en-US" dirty="0">
                <a:solidFill>
                  <a:schemeClr val="bg1"/>
                </a:solidFill>
                <a:ea typeface="ＭＳ Ｐゴシック" charset="0"/>
              </a:rPr>
              <a:t>: more observations than parameters</a:t>
            </a:r>
          </a:p>
          <a:p>
            <a:pPr lvl="1">
              <a:defRPr/>
            </a:pPr>
            <a:r>
              <a:rPr lang="en-US" dirty="0">
                <a:solidFill>
                  <a:schemeClr val="bg1"/>
                </a:solidFill>
                <a:ea typeface="ＭＳ Ｐゴシック" charset="0"/>
              </a:rPr>
              <a:t>Underdetermined (highly parameterized): may have more parameters than observations.  Requires additional information.</a:t>
            </a:r>
          </a:p>
          <a:p>
            <a:pPr>
              <a:defRPr/>
            </a:pPr>
            <a:r>
              <a:rPr lang="en-US" dirty="0">
                <a:solidFill>
                  <a:schemeClr val="bg1"/>
                </a:solidFill>
                <a:ea typeface="ＭＳ Ｐゴシック" charset="0"/>
                <a:cs typeface="+mn-cs"/>
              </a:rPr>
              <a:t>Neither are really automated!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12A1640D-605A-2C43-9CB1-A06F8B58F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j-cs"/>
              </a:rPr>
              <a:t>The Concept</a:t>
            </a:r>
          </a:p>
        </p:txBody>
      </p:sp>
      <p:cxnSp>
        <p:nvCxnSpPr>
          <p:cNvPr id="25603" name="Straight Connector 4">
            <a:extLst>
              <a:ext uri="{FF2B5EF4-FFF2-40B4-BE49-F238E27FC236}">
                <a16:creationId xmlns:a16="http://schemas.microsoft.com/office/drawing/2014/main" id="{7B14B237-2FB5-C24E-9B37-BFD3E7D6B0E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752600" y="1905000"/>
            <a:ext cx="0" cy="33528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25604" name="Straight Connector 6">
            <a:extLst>
              <a:ext uri="{FF2B5EF4-FFF2-40B4-BE49-F238E27FC236}">
                <a16:creationId xmlns:a16="http://schemas.microsoft.com/office/drawing/2014/main" id="{C441FD72-45EF-7642-A9C7-0B7C6A9C2A0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752600" y="5257800"/>
            <a:ext cx="54102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40964" name="TextBox 7">
            <a:extLst>
              <a:ext uri="{FF2B5EF4-FFF2-40B4-BE49-F238E27FC236}">
                <a16:creationId xmlns:a16="http://schemas.microsoft.com/office/drawing/2014/main" id="{34505E89-EBFD-B44B-858F-F817C84B41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6650" y="1827213"/>
            <a:ext cx="7191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solidFill>
                  <a:schemeClr val="bg1"/>
                </a:solidFill>
              </a:rPr>
              <a:t>h</a:t>
            </a:r>
            <a:r>
              <a:rPr lang="en-US" altLang="en-US" baseline="-25000">
                <a:solidFill>
                  <a:schemeClr val="bg1"/>
                </a:solidFill>
              </a:rPr>
              <a:t>s,K0</a:t>
            </a:r>
          </a:p>
        </p:txBody>
      </p:sp>
      <p:cxnSp>
        <p:nvCxnSpPr>
          <p:cNvPr id="25606" name="Straight Connector 9">
            <a:extLst>
              <a:ext uri="{FF2B5EF4-FFF2-40B4-BE49-F238E27FC236}">
                <a16:creationId xmlns:a16="http://schemas.microsoft.com/office/drawing/2014/main" id="{12833424-5DCF-3D47-8AFF-72B28FCD27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62200" y="2287588"/>
            <a:ext cx="0" cy="3122612"/>
          </a:xfrm>
          <a:prstGeom prst="line">
            <a:avLst/>
          </a:prstGeom>
          <a:noFill/>
          <a:ln w="28575">
            <a:solidFill>
              <a:schemeClr val="bg1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40966" name="TextBox 11">
            <a:extLst>
              <a:ext uri="{FF2B5EF4-FFF2-40B4-BE49-F238E27FC236}">
                <a16:creationId xmlns:a16="http://schemas.microsoft.com/office/drawing/2014/main" id="{435FD709-D7DD-6F45-873C-67C9540606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7100" y="5486400"/>
            <a:ext cx="5095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solidFill>
                  <a:schemeClr val="bg1"/>
                </a:solidFill>
              </a:rPr>
              <a:t>K</a:t>
            </a:r>
            <a:r>
              <a:rPr lang="en-US" altLang="en-US" baseline="-250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0967" name="TextBox 12">
            <a:extLst>
              <a:ext uri="{FF2B5EF4-FFF2-40B4-BE49-F238E27FC236}">
                <a16:creationId xmlns:a16="http://schemas.microsoft.com/office/drawing/2014/main" id="{B4832C4B-7EB7-184F-9563-B4145B90C0C0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381000" y="3108325"/>
            <a:ext cx="10398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solidFill>
                  <a:schemeClr val="bg1"/>
                </a:solidFill>
              </a:rPr>
              <a:t>HEAD</a:t>
            </a:r>
            <a:endParaRPr lang="en-US" altLang="en-US" baseline="-25000">
              <a:solidFill>
                <a:schemeClr val="bg1"/>
              </a:solidFill>
            </a:endParaRPr>
          </a:p>
        </p:txBody>
      </p:sp>
      <p:sp>
        <p:nvSpPr>
          <p:cNvPr id="40968" name="TextBox 13">
            <a:extLst>
              <a:ext uri="{FF2B5EF4-FFF2-40B4-BE49-F238E27FC236}">
                <a16:creationId xmlns:a16="http://schemas.microsoft.com/office/drawing/2014/main" id="{D0931FFA-073C-374F-9F33-7626DBB018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5948363"/>
            <a:ext cx="4403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solidFill>
                  <a:schemeClr val="bg1"/>
                </a:solidFill>
              </a:rPr>
              <a:t>HYDRAULIC CONDUCTIVITY</a:t>
            </a:r>
            <a:endParaRPr lang="en-US" altLang="en-US" baseline="-25000">
              <a:solidFill>
                <a:schemeClr val="bg1"/>
              </a:solidFill>
            </a:endParaRPr>
          </a:p>
        </p:txBody>
      </p:sp>
      <p:sp>
        <p:nvSpPr>
          <p:cNvPr id="40969" name="TextBox 14">
            <a:extLst>
              <a:ext uri="{FF2B5EF4-FFF2-40B4-BE49-F238E27FC236}">
                <a16:creationId xmlns:a16="http://schemas.microsoft.com/office/drawing/2014/main" id="{DE33EF2D-8C51-3F42-B7A9-E2CDFC742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419600"/>
            <a:ext cx="10810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solidFill>
                  <a:schemeClr val="bg1"/>
                </a:solidFill>
              </a:rPr>
              <a:t>h</a:t>
            </a:r>
            <a:r>
              <a:rPr lang="en-US" altLang="en-US" baseline="-25000">
                <a:solidFill>
                  <a:schemeClr val="bg1"/>
                </a:solidFill>
              </a:rPr>
              <a:t>observed</a:t>
            </a:r>
          </a:p>
        </p:txBody>
      </p:sp>
      <p:cxnSp>
        <p:nvCxnSpPr>
          <p:cNvPr id="25611" name="Straight Connector 15">
            <a:extLst>
              <a:ext uri="{FF2B5EF4-FFF2-40B4-BE49-F238E27FC236}">
                <a16:creationId xmlns:a16="http://schemas.microsoft.com/office/drawing/2014/main" id="{5B515D74-199E-2649-A69C-1EF5F6A0B97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614488" y="4724400"/>
            <a:ext cx="5380037" cy="0"/>
          </a:xfrm>
          <a:prstGeom prst="line">
            <a:avLst/>
          </a:prstGeom>
          <a:noFill/>
          <a:ln w="28575">
            <a:solidFill>
              <a:schemeClr val="bg1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25612" name="Oval 18">
            <a:extLst>
              <a:ext uri="{FF2B5EF4-FFF2-40B4-BE49-F238E27FC236}">
                <a16:creationId xmlns:a16="http://schemas.microsoft.com/office/drawing/2014/main" id="{DBF9250E-68F2-CB42-87A5-1041B8893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5200" y="2173288"/>
            <a:ext cx="2540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cxnSp>
        <p:nvCxnSpPr>
          <p:cNvPr id="25613" name="Straight Connector 19">
            <a:extLst>
              <a:ext uri="{FF2B5EF4-FFF2-40B4-BE49-F238E27FC236}">
                <a16:creationId xmlns:a16="http://schemas.microsoft.com/office/drawing/2014/main" id="{A1602CCE-525C-A446-900E-B0F48165151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84400" y="2355850"/>
            <a:ext cx="0" cy="2368550"/>
          </a:xfrm>
          <a:prstGeom prst="line">
            <a:avLst/>
          </a:prstGeom>
          <a:noFill/>
          <a:ln w="28575">
            <a:solidFill>
              <a:schemeClr val="bg1"/>
            </a:solidFill>
            <a:prstDash val="sysDash"/>
            <a:round/>
            <a:headEnd type="stealth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40973" name="TextBox 21">
            <a:extLst>
              <a:ext uri="{FF2B5EF4-FFF2-40B4-BE49-F238E27FC236}">
                <a16:creationId xmlns:a16="http://schemas.microsoft.com/office/drawing/2014/main" id="{28617620-BD44-E04F-A956-07AA234349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1663" y="3309938"/>
            <a:ext cx="2873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solidFill>
                  <a:schemeClr val="bg1"/>
                </a:solidFill>
              </a:rPr>
              <a:t>r</a:t>
            </a:r>
            <a:endParaRPr lang="en-US" altLang="en-US" baseline="-25000">
              <a:solidFill>
                <a:schemeClr val="bg1"/>
              </a:solidFill>
            </a:endParaRPr>
          </a:p>
        </p:txBody>
      </p:sp>
      <p:cxnSp>
        <p:nvCxnSpPr>
          <p:cNvPr id="25615" name="Straight Connector 16">
            <a:extLst>
              <a:ext uri="{FF2B5EF4-FFF2-40B4-BE49-F238E27FC236}">
                <a16:creationId xmlns:a16="http://schemas.microsoft.com/office/drawing/2014/main" id="{37965A06-1638-184B-A8A6-8058DCC4597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200400" y="2971800"/>
            <a:ext cx="0" cy="2447925"/>
          </a:xfrm>
          <a:prstGeom prst="line">
            <a:avLst/>
          </a:prstGeom>
          <a:noFill/>
          <a:ln w="28575">
            <a:solidFill>
              <a:schemeClr val="bg1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40975" name="Rectangle 2">
            <a:extLst>
              <a:ext uri="{FF2B5EF4-FFF2-40B4-BE49-F238E27FC236}">
                <a16:creationId xmlns:a16="http://schemas.microsoft.com/office/drawing/2014/main" id="{8C99594A-FCD7-8E4F-8773-4E08AEF938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8438" y="5470525"/>
            <a:ext cx="10604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solidFill>
                  <a:schemeClr val="bg1"/>
                </a:solidFill>
              </a:rPr>
              <a:t>K</a:t>
            </a:r>
            <a:r>
              <a:rPr lang="en-US" altLang="en-US" baseline="-25000">
                <a:solidFill>
                  <a:schemeClr val="bg1"/>
                </a:solidFill>
              </a:rPr>
              <a:t>0</a:t>
            </a:r>
            <a:r>
              <a:rPr lang="en-US" altLang="en-US">
                <a:solidFill>
                  <a:schemeClr val="bg1"/>
                </a:solidFill>
              </a:rPr>
              <a:t>+dK</a:t>
            </a:r>
            <a:endParaRPr lang="en-US" altLang="en-US" baseline="-25000">
              <a:solidFill>
                <a:schemeClr val="bg1"/>
              </a:solidFill>
            </a:endParaRPr>
          </a:p>
          <a:p>
            <a:endParaRPr lang="en-US" altLang="en-US" baseline="-25000">
              <a:solidFill>
                <a:schemeClr val="bg1"/>
              </a:solidFill>
            </a:endParaRPr>
          </a:p>
        </p:txBody>
      </p:sp>
      <p:sp>
        <p:nvSpPr>
          <p:cNvPr id="25617" name="Oval 17">
            <a:extLst>
              <a:ext uri="{FF2B5EF4-FFF2-40B4-BE49-F238E27FC236}">
                <a16:creationId xmlns:a16="http://schemas.microsoft.com/office/drawing/2014/main" id="{9AECE3A1-7199-1E44-84DC-FEDB6F0D6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3400" y="2819400"/>
            <a:ext cx="2540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40977" name="TextBox 20">
            <a:extLst>
              <a:ext uri="{FF2B5EF4-FFF2-40B4-BE49-F238E27FC236}">
                <a16:creationId xmlns:a16="http://schemas.microsoft.com/office/drawing/2014/main" id="{C69C16CA-B1E1-9747-B353-5A86C3033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8525" y="2701925"/>
            <a:ext cx="10858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solidFill>
                  <a:schemeClr val="bg1"/>
                </a:solidFill>
              </a:rPr>
              <a:t>h</a:t>
            </a:r>
            <a:r>
              <a:rPr lang="en-US" altLang="en-US" baseline="-25000">
                <a:solidFill>
                  <a:schemeClr val="bg1"/>
                </a:solidFill>
              </a:rPr>
              <a:t>s,K0+dK</a:t>
            </a:r>
          </a:p>
        </p:txBody>
      </p:sp>
      <p:cxnSp>
        <p:nvCxnSpPr>
          <p:cNvPr id="25619" name="Straight Connector 22">
            <a:extLst>
              <a:ext uri="{FF2B5EF4-FFF2-40B4-BE49-F238E27FC236}">
                <a16:creationId xmlns:a16="http://schemas.microsoft.com/office/drawing/2014/main" id="{45D65316-423F-A344-A3A5-BBB40B1CBFC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200400" y="2287588"/>
            <a:ext cx="0" cy="646112"/>
          </a:xfrm>
          <a:prstGeom prst="line">
            <a:avLst/>
          </a:prstGeom>
          <a:noFill/>
          <a:ln w="28575">
            <a:solidFill>
              <a:schemeClr val="bg1"/>
            </a:solidFill>
            <a:prstDash val="sysDash"/>
            <a:round/>
            <a:headEnd type="stealth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40979" name="TextBox 23">
            <a:extLst>
              <a:ext uri="{FF2B5EF4-FFF2-40B4-BE49-F238E27FC236}">
                <a16:creationId xmlns:a16="http://schemas.microsoft.com/office/drawing/2014/main" id="{B9A732EC-EDB2-D34D-8B03-3EA3A357D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8663" y="2357438"/>
            <a:ext cx="4413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solidFill>
                  <a:schemeClr val="bg1"/>
                </a:solidFill>
              </a:rPr>
              <a:t>dr</a:t>
            </a:r>
            <a:endParaRPr lang="en-US" altLang="en-US" baseline="-25000">
              <a:solidFill>
                <a:schemeClr val="bg1"/>
              </a:solidFill>
            </a:endParaRPr>
          </a:p>
        </p:txBody>
      </p:sp>
      <p:cxnSp>
        <p:nvCxnSpPr>
          <p:cNvPr id="25621" name="Straight Connector 24">
            <a:extLst>
              <a:ext uri="{FF2B5EF4-FFF2-40B4-BE49-F238E27FC236}">
                <a16:creationId xmlns:a16="http://schemas.microsoft.com/office/drawing/2014/main" id="{BFD67EF3-EA37-F84B-A87D-3B67C502023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057400" y="2057400"/>
            <a:ext cx="3810000" cy="29718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40981" name="TextBox 25">
            <a:extLst>
              <a:ext uri="{FF2B5EF4-FFF2-40B4-BE49-F238E27FC236}">
                <a16:creationId xmlns:a16="http://schemas.microsoft.com/office/drawing/2014/main" id="{33788A97-3080-C640-9226-817A04D00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5486400"/>
            <a:ext cx="1095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solidFill>
                  <a:schemeClr val="bg1"/>
                </a:solidFill>
              </a:rPr>
              <a:t>K</a:t>
            </a:r>
            <a:r>
              <a:rPr lang="en-US" altLang="en-US" baseline="-25000">
                <a:solidFill>
                  <a:schemeClr val="bg1"/>
                </a:solidFill>
              </a:rPr>
              <a:t>estimate</a:t>
            </a:r>
          </a:p>
        </p:txBody>
      </p:sp>
      <p:cxnSp>
        <p:nvCxnSpPr>
          <p:cNvPr id="25623" name="Straight Connector 26">
            <a:extLst>
              <a:ext uri="{FF2B5EF4-FFF2-40B4-BE49-F238E27FC236}">
                <a16:creationId xmlns:a16="http://schemas.microsoft.com/office/drawing/2014/main" id="{FF775A3F-F17A-3243-9FE8-26459D68B2D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486400" y="4419600"/>
            <a:ext cx="0" cy="1023938"/>
          </a:xfrm>
          <a:prstGeom prst="line">
            <a:avLst/>
          </a:prstGeom>
          <a:noFill/>
          <a:ln w="28575">
            <a:solidFill>
              <a:schemeClr val="bg1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graphicFrame>
        <p:nvGraphicFramePr>
          <p:cNvPr id="40983" name="Object 3">
            <a:extLst>
              <a:ext uri="{FF2B5EF4-FFF2-40B4-BE49-F238E27FC236}">
                <a16:creationId xmlns:a16="http://schemas.microsoft.com/office/drawing/2014/main" id="{CDF2CC4B-C40B-5C41-B420-20D206BCC8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05400" y="1863725"/>
          <a:ext cx="3730625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4" name="Equation" r:id="rId3" imgW="28968700" imgH="9067800" progId="Equation.DSMT4">
                  <p:embed/>
                </p:oleObj>
              </mc:Choice>
              <mc:Fallback>
                <p:oleObj name="Equation" r:id="rId3" imgW="28968700" imgH="9067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1863725"/>
                        <a:ext cx="3730625" cy="1168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7222A332-2A44-D846-A492-A8CA5AAF2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j-cs"/>
              </a:rPr>
              <a:t>What about many parameters and many observations?</a:t>
            </a:r>
          </a:p>
        </p:txBody>
      </p:sp>
      <p:graphicFrame>
        <p:nvGraphicFramePr>
          <p:cNvPr id="41986" name="Object 2">
            <a:extLst>
              <a:ext uri="{FF2B5EF4-FFF2-40B4-BE49-F238E27FC236}">
                <a16:creationId xmlns:a16="http://schemas.microsoft.com/office/drawing/2014/main" id="{80626AFC-30F0-6440-A4D2-E395C9BAAC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9200" y="1981200"/>
          <a:ext cx="7086600" cy="3976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9" name="Equation" r:id="rId3" imgW="2400300" imgH="1346200" progId="Equation.3">
                  <p:embed/>
                </p:oleObj>
              </mc:Choice>
              <mc:Fallback>
                <p:oleObj name="Equation" r:id="rId3" imgW="2400300" imgH="1346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981200"/>
                        <a:ext cx="7086600" cy="39766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87" name="TextBox 3">
            <a:extLst>
              <a:ext uri="{FF2B5EF4-FFF2-40B4-BE49-F238E27FC236}">
                <a16:creationId xmlns:a16="http://schemas.microsoft.com/office/drawing/2014/main" id="{94BF3826-52C8-9C4C-82C7-B5615846B69A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337344" y="3625056"/>
            <a:ext cx="10064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solidFill>
                  <a:schemeClr val="bg1"/>
                </a:solidFill>
              </a:rPr>
              <a:t>NOBS</a:t>
            </a:r>
          </a:p>
        </p:txBody>
      </p:sp>
      <p:sp>
        <p:nvSpPr>
          <p:cNvPr id="41988" name="TextBox 4">
            <a:extLst>
              <a:ext uri="{FF2B5EF4-FFF2-40B4-BE49-F238E27FC236}">
                <a16:creationId xmlns:a16="http://schemas.microsoft.com/office/drawing/2014/main" id="{A3C57158-D7FB-854C-AC0D-8961A5F0F9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6019800"/>
            <a:ext cx="9794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solidFill>
                  <a:schemeClr val="bg1"/>
                </a:solidFill>
              </a:rPr>
              <a:t>NPAR</a:t>
            </a:r>
            <a:endParaRPr lang="en-US" altLang="en-US" baseline="-25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9F0CA231-1343-8B4A-B8AD-0342EAD83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j-cs"/>
              </a:rPr>
              <a:t>Sum of Squared Weighted Residuals</a:t>
            </a:r>
          </a:p>
        </p:txBody>
      </p:sp>
      <p:graphicFrame>
        <p:nvGraphicFramePr>
          <p:cNvPr id="43010" name="Object 3">
            <a:extLst>
              <a:ext uri="{FF2B5EF4-FFF2-40B4-BE49-F238E27FC236}">
                <a16:creationId xmlns:a16="http://schemas.microsoft.com/office/drawing/2014/main" id="{E58026F9-20C1-8745-9A81-75BE389BF0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93938" y="2514600"/>
          <a:ext cx="4762500" cy="165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2" name="Equation" r:id="rId3" imgW="28676600" imgH="9944100" progId="Equation.DSMT4">
                  <p:embed/>
                </p:oleObj>
              </mc:Choice>
              <mc:Fallback>
                <p:oleObj name="Equation" r:id="rId3" imgW="28676600" imgH="99441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3938" y="2514600"/>
                        <a:ext cx="4762500" cy="16525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1" name="Object 4">
            <a:extLst>
              <a:ext uri="{FF2B5EF4-FFF2-40B4-BE49-F238E27FC236}">
                <a16:creationId xmlns:a16="http://schemas.microsoft.com/office/drawing/2014/main" id="{00409058-A3FE-7646-8BF7-BAE95EC13D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4425" y="4419600"/>
          <a:ext cx="2041525" cy="165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3" name="Equation" r:id="rId5" imgW="12293600" imgH="9944100" progId="Equation.DSMT4">
                  <p:embed/>
                </p:oleObj>
              </mc:Choice>
              <mc:Fallback>
                <p:oleObj name="Equation" r:id="rId5" imgW="12293600" imgH="99441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4425" y="4419600"/>
                        <a:ext cx="2041525" cy="16525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6A3A1E27-8309-DC42-802C-39A21EB2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j-cs"/>
              </a:rPr>
              <a:t>Nonlinear Parameter Estimation</a:t>
            </a:r>
          </a:p>
        </p:txBody>
      </p:sp>
      <p:pic>
        <p:nvPicPr>
          <p:cNvPr id="28675" name="Picture 2">
            <a:extLst>
              <a:ext uri="{FF2B5EF4-FFF2-40B4-BE49-F238E27FC236}">
                <a16:creationId xmlns:a16="http://schemas.microsoft.com/office/drawing/2014/main" id="{1A293DDF-43AE-B44D-9CEA-E5F251567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600200"/>
            <a:ext cx="5641975" cy="497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2" descr="tr-slide3_modified">
            <a:extLst>
              <a:ext uri="{FF2B5EF4-FFF2-40B4-BE49-F238E27FC236}">
                <a16:creationId xmlns:a16="http://schemas.microsoft.com/office/drawing/2014/main" id="{3D4A9E79-AC11-FC46-BE88-83D36A26F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52400"/>
            <a:ext cx="44577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 Box 3">
            <a:extLst>
              <a:ext uri="{FF2B5EF4-FFF2-40B4-BE49-F238E27FC236}">
                <a16:creationId xmlns:a16="http://schemas.microsoft.com/office/drawing/2014/main" id="{BFCD5FF6-7371-944F-9AD8-072CEAAEE5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5867400"/>
            <a:ext cx="1276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800">
                <a:solidFill>
                  <a:schemeClr val="bg1"/>
                </a:solidFill>
              </a:rPr>
              <a:t>By Bennett </a:t>
            </a:r>
          </a:p>
          <a:p>
            <a:pPr>
              <a:defRPr/>
            </a:pPr>
            <a:r>
              <a:rPr lang="en-US" sz="1800">
                <a:solidFill>
                  <a:schemeClr val="bg1"/>
                </a:solidFill>
              </a:rPr>
              <a:t>and Giusti</a:t>
            </a:r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5A472218-7B4D-3247-AE70-0FDBD3013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j-cs"/>
              </a:rPr>
              <a:t>Objective Function Surface</a:t>
            </a:r>
          </a:p>
        </p:txBody>
      </p:sp>
      <p:pic>
        <p:nvPicPr>
          <p:cNvPr id="29699" name="Picture 3">
            <a:extLst>
              <a:ext uri="{FF2B5EF4-FFF2-40B4-BE49-F238E27FC236}">
                <a16:creationId xmlns:a16="http://schemas.microsoft.com/office/drawing/2014/main" id="{97894FB8-33EE-764D-AA3D-7E5DE9F69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752600"/>
            <a:ext cx="4600575" cy="463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FD13433C-9F0E-F14E-A519-8D368558B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j-cs"/>
              </a:rPr>
              <a:t>PEST Execution Procedure</a:t>
            </a:r>
          </a:p>
        </p:txBody>
      </p:sp>
      <p:pic>
        <p:nvPicPr>
          <p:cNvPr id="46082" name="Picture 2" descr="PEST - writes input files, reads model output files - Input files, Model, Output files">
            <a:extLst>
              <a:ext uri="{FF2B5EF4-FFF2-40B4-BE49-F238E27FC236}">
                <a16:creationId xmlns:a16="http://schemas.microsoft.com/office/drawing/2014/main" id="{B74D183C-BA95-F648-95E0-E97DFB97C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752600"/>
            <a:ext cx="4724400" cy="469582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5">
            <a:extLst>
              <a:ext uri="{FF2B5EF4-FFF2-40B4-BE49-F238E27FC236}">
                <a16:creationId xmlns:a16="http://schemas.microsoft.com/office/drawing/2014/main" id="{A50C427D-4925-AE4A-8CE6-ECAA79B7A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5867400"/>
            <a:ext cx="1981200" cy="914400"/>
          </a:xfrm>
          <a:prstGeom prst="rect">
            <a:avLst/>
          </a:prstGeom>
          <a:solidFill>
            <a:srgbClr val="1E1E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pic>
        <p:nvPicPr>
          <p:cNvPr id="47106" name="Picture 2">
            <a:extLst>
              <a:ext uri="{FF2B5EF4-FFF2-40B4-BE49-F238E27FC236}">
                <a16:creationId xmlns:a16="http://schemas.microsoft.com/office/drawing/2014/main" id="{D7EDA2B6-092C-7348-AC2D-F8183ECD2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0"/>
            <a:ext cx="76628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4">
            <a:extLst>
              <a:ext uri="{FF2B5EF4-FFF2-40B4-BE49-F238E27FC236}">
                <a16:creationId xmlns:a16="http://schemas.microsoft.com/office/drawing/2014/main" id="{8781A426-12EC-4449-B4FB-548F3284FC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5867400"/>
            <a:ext cx="1981200" cy="914400"/>
          </a:xfrm>
          <a:prstGeom prst="rect">
            <a:avLst/>
          </a:prstGeom>
          <a:solidFill>
            <a:srgbClr val="1E1E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  <a:p>
            <a:endParaRPr lang="en-US" altLang="en-US"/>
          </a:p>
        </p:txBody>
      </p:sp>
      <p:pic>
        <p:nvPicPr>
          <p:cNvPr id="31748" name="Content Placeholder 3" descr="D:\users\langevin\Pompano_SWI\papers\hydrogeology\figures\Fig_obs-vs-sim\fig.png">
            <a:extLst>
              <a:ext uri="{FF2B5EF4-FFF2-40B4-BE49-F238E27FC236}">
                <a16:creationId xmlns:a16="http://schemas.microsoft.com/office/drawing/2014/main" id="{5F08663A-617B-AA45-8AF1-BD3AABD3F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0" b="5646"/>
          <a:stretch>
            <a:fillRect/>
          </a:stretch>
        </p:blipFill>
        <p:spPr bwMode="auto">
          <a:xfrm>
            <a:off x="1798638" y="22225"/>
            <a:ext cx="5546725" cy="683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5">
            <a:extLst>
              <a:ext uri="{FF2B5EF4-FFF2-40B4-BE49-F238E27FC236}">
                <a16:creationId xmlns:a16="http://schemas.microsoft.com/office/drawing/2014/main" id="{8F7836B7-C5B3-D84F-868D-C57D22391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5867400"/>
            <a:ext cx="1981200" cy="914400"/>
          </a:xfrm>
          <a:prstGeom prst="rect">
            <a:avLst/>
          </a:prstGeom>
          <a:solidFill>
            <a:srgbClr val="1E1E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  <a:p>
            <a:endParaRPr lang="en-US" altLang="en-US"/>
          </a:p>
        </p:txBody>
      </p:sp>
      <p:pic>
        <p:nvPicPr>
          <p:cNvPr id="49154" name="Picture 1">
            <a:extLst>
              <a:ext uri="{FF2B5EF4-FFF2-40B4-BE49-F238E27FC236}">
                <a16:creationId xmlns:a16="http://schemas.microsoft.com/office/drawing/2014/main" id="{49CC7DA5-0667-394D-9F95-466424404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700" y="0"/>
            <a:ext cx="52959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5">
            <a:extLst>
              <a:ext uri="{FF2B5EF4-FFF2-40B4-BE49-F238E27FC236}">
                <a16:creationId xmlns:a16="http://schemas.microsoft.com/office/drawing/2014/main" id="{20E53D0D-63A3-B248-8DF9-D7218943E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5867400"/>
            <a:ext cx="1981200" cy="914400"/>
          </a:xfrm>
          <a:prstGeom prst="rect">
            <a:avLst/>
          </a:prstGeom>
          <a:solidFill>
            <a:srgbClr val="1E1E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pic>
        <p:nvPicPr>
          <p:cNvPr id="50178" name="Picture 6">
            <a:extLst>
              <a:ext uri="{FF2B5EF4-FFF2-40B4-BE49-F238E27FC236}">
                <a16:creationId xmlns:a16="http://schemas.microsoft.com/office/drawing/2014/main" id="{B4838A72-A09C-EA45-99BC-75A7BDF30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0"/>
            <a:ext cx="58896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5">
            <a:extLst>
              <a:ext uri="{FF2B5EF4-FFF2-40B4-BE49-F238E27FC236}">
                <a16:creationId xmlns:a16="http://schemas.microsoft.com/office/drawing/2014/main" id="{6479A364-DA1F-854E-979A-417D4981C8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5867400"/>
            <a:ext cx="1981200" cy="914400"/>
          </a:xfrm>
          <a:prstGeom prst="rect">
            <a:avLst/>
          </a:prstGeom>
          <a:solidFill>
            <a:srgbClr val="1E1E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pic>
        <p:nvPicPr>
          <p:cNvPr id="51202" name="Picture 1">
            <a:extLst>
              <a:ext uri="{FF2B5EF4-FFF2-40B4-BE49-F238E27FC236}">
                <a16:creationId xmlns:a16="http://schemas.microsoft.com/office/drawing/2014/main" id="{B02A0FCD-C928-FA40-BE64-3EE9CFD45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100" y="0"/>
            <a:ext cx="54991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5">
            <a:extLst>
              <a:ext uri="{FF2B5EF4-FFF2-40B4-BE49-F238E27FC236}">
                <a16:creationId xmlns:a16="http://schemas.microsoft.com/office/drawing/2014/main" id="{DED47085-F30C-A840-ABE4-D55EDF8BB8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5867400"/>
            <a:ext cx="1981200" cy="914400"/>
          </a:xfrm>
          <a:prstGeom prst="rect">
            <a:avLst/>
          </a:prstGeom>
          <a:solidFill>
            <a:srgbClr val="1E1E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pic>
        <p:nvPicPr>
          <p:cNvPr id="52226" name="Picture 2">
            <a:extLst>
              <a:ext uri="{FF2B5EF4-FFF2-40B4-BE49-F238E27FC236}">
                <a16:creationId xmlns:a16="http://schemas.microsoft.com/office/drawing/2014/main" id="{B5D90741-6CED-C241-8718-590D065F6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0"/>
            <a:ext cx="57689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5">
            <a:extLst>
              <a:ext uri="{FF2B5EF4-FFF2-40B4-BE49-F238E27FC236}">
                <a16:creationId xmlns:a16="http://schemas.microsoft.com/office/drawing/2014/main" id="{E6B46306-25E3-F644-B20E-5DAC76C9BC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5867400"/>
            <a:ext cx="1981200" cy="914400"/>
          </a:xfrm>
          <a:prstGeom prst="rect">
            <a:avLst/>
          </a:prstGeom>
          <a:solidFill>
            <a:srgbClr val="1E1E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pic>
        <p:nvPicPr>
          <p:cNvPr id="53250" name="Picture 1">
            <a:extLst>
              <a:ext uri="{FF2B5EF4-FFF2-40B4-BE49-F238E27FC236}">
                <a16:creationId xmlns:a16="http://schemas.microsoft.com/office/drawing/2014/main" id="{879DD411-459B-A148-8FCA-AF5164EED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0"/>
            <a:ext cx="57372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5">
            <a:extLst>
              <a:ext uri="{FF2B5EF4-FFF2-40B4-BE49-F238E27FC236}">
                <a16:creationId xmlns:a16="http://schemas.microsoft.com/office/drawing/2014/main" id="{5ADAA48D-ED4A-EB4D-9E01-BB493A002F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5867400"/>
            <a:ext cx="1981200" cy="914400"/>
          </a:xfrm>
          <a:prstGeom prst="rect">
            <a:avLst/>
          </a:prstGeom>
          <a:solidFill>
            <a:srgbClr val="1E1E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pic>
        <p:nvPicPr>
          <p:cNvPr id="54274" name="Picture 1">
            <a:extLst>
              <a:ext uri="{FF2B5EF4-FFF2-40B4-BE49-F238E27FC236}">
                <a16:creationId xmlns:a16="http://schemas.microsoft.com/office/drawing/2014/main" id="{6E846E68-13E6-3B47-9CB4-2E8339E53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0"/>
            <a:ext cx="57007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2" descr="tr-slide1">
            <a:extLst>
              <a:ext uri="{FF2B5EF4-FFF2-40B4-BE49-F238E27FC236}">
                <a16:creationId xmlns:a16="http://schemas.microsoft.com/office/drawing/2014/main" id="{25E8D96F-7D50-A345-B95B-5435325F2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33400"/>
            <a:ext cx="7843838" cy="535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5">
            <a:extLst>
              <a:ext uri="{FF2B5EF4-FFF2-40B4-BE49-F238E27FC236}">
                <a16:creationId xmlns:a16="http://schemas.microsoft.com/office/drawing/2014/main" id="{57C9F5EB-8DF1-1443-9FFD-404F00E57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5867400"/>
            <a:ext cx="1981200" cy="914400"/>
          </a:xfrm>
          <a:prstGeom prst="rect">
            <a:avLst/>
          </a:prstGeom>
          <a:solidFill>
            <a:srgbClr val="1E1E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pic>
        <p:nvPicPr>
          <p:cNvPr id="55298" name="Picture 2">
            <a:extLst>
              <a:ext uri="{FF2B5EF4-FFF2-40B4-BE49-F238E27FC236}">
                <a16:creationId xmlns:a16="http://schemas.microsoft.com/office/drawing/2014/main" id="{E95C5B93-6C11-3541-96C2-D5C087AD9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700" y="0"/>
            <a:ext cx="52879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5">
            <a:extLst>
              <a:ext uri="{FF2B5EF4-FFF2-40B4-BE49-F238E27FC236}">
                <a16:creationId xmlns:a16="http://schemas.microsoft.com/office/drawing/2014/main" id="{BBA73174-BA3C-864F-ABAC-86DBF5F0F0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5867400"/>
            <a:ext cx="1981200" cy="914400"/>
          </a:xfrm>
          <a:prstGeom prst="rect">
            <a:avLst/>
          </a:prstGeom>
          <a:solidFill>
            <a:srgbClr val="1E1E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pic>
        <p:nvPicPr>
          <p:cNvPr id="56322" name="Picture 3">
            <a:extLst>
              <a:ext uri="{FF2B5EF4-FFF2-40B4-BE49-F238E27FC236}">
                <a16:creationId xmlns:a16="http://schemas.microsoft.com/office/drawing/2014/main" id="{C50A811D-EE9E-904E-8620-47733B26C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00" y="0"/>
            <a:ext cx="55276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5">
            <a:extLst>
              <a:ext uri="{FF2B5EF4-FFF2-40B4-BE49-F238E27FC236}">
                <a16:creationId xmlns:a16="http://schemas.microsoft.com/office/drawing/2014/main" id="{1CAC59DD-A407-1847-93FB-7E5F89A16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5867400"/>
            <a:ext cx="1981200" cy="914400"/>
          </a:xfrm>
          <a:prstGeom prst="rect">
            <a:avLst/>
          </a:prstGeom>
          <a:solidFill>
            <a:srgbClr val="1E1E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pic>
        <p:nvPicPr>
          <p:cNvPr id="57346" name="Picture 1">
            <a:extLst>
              <a:ext uri="{FF2B5EF4-FFF2-40B4-BE49-F238E27FC236}">
                <a16:creationId xmlns:a16="http://schemas.microsoft.com/office/drawing/2014/main" id="{7C8B980C-D626-E24E-BC54-1B1157C90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0"/>
            <a:ext cx="57023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5">
            <a:extLst>
              <a:ext uri="{FF2B5EF4-FFF2-40B4-BE49-F238E27FC236}">
                <a16:creationId xmlns:a16="http://schemas.microsoft.com/office/drawing/2014/main" id="{BCF801EB-C01A-4C45-8A30-DE0F9F2614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5867400"/>
            <a:ext cx="1981200" cy="914400"/>
          </a:xfrm>
          <a:prstGeom prst="rect">
            <a:avLst/>
          </a:prstGeom>
          <a:solidFill>
            <a:srgbClr val="1E1E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pic>
        <p:nvPicPr>
          <p:cNvPr id="58370" name="Picture 2">
            <a:extLst>
              <a:ext uri="{FF2B5EF4-FFF2-40B4-BE49-F238E27FC236}">
                <a16:creationId xmlns:a16="http://schemas.microsoft.com/office/drawing/2014/main" id="{4E72A310-F50B-6B4D-843C-6FDBF087B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60721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ADA6E54E-771C-DC4B-90CE-C4C8DBA587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000" dirty="0">
                <a:solidFill>
                  <a:schemeClr val="bg1"/>
                </a:solidFill>
                <a:ea typeface="ＭＳ Ｐゴシック" charset="0"/>
                <a:cs typeface="+mj-cs"/>
              </a:rPr>
              <a:t>Concepts To Keep In Mind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3FA41876-27F9-3849-A887-44678AF2ED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>
                <a:solidFill>
                  <a:schemeClr val="bg1"/>
                </a:solidFill>
              </a:rPr>
              <a:t>Compare heads, flows, concentrations</a:t>
            </a:r>
          </a:p>
          <a:p>
            <a:pPr>
              <a:lnSpc>
                <a:spcPct val="90000"/>
              </a:lnSpc>
            </a:pPr>
            <a:r>
              <a:rPr lang="en-US" altLang="en-US">
                <a:solidFill>
                  <a:schemeClr val="bg1"/>
                </a:solidFill>
              </a:rPr>
              <a:t>Continuously re-evaluate system conceptualization – boundary conditions, framework, etc.</a:t>
            </a:r>
          </a:p>
          <a:p>
            <a:pPr>
              <a:lnSpc>
                <a:spcPct val="90000"/>
              </a:lnSpc>
            </a:pPr>
            <a:r>
              <a:rPr lang="en-US" altLang="en-US">
                <a:solidFill>
                  <a:schemeClr val="bg1"/>
                </a:solidFill>
              </a:rPr>
              <a:t>Try to understand the sensitivity of the system to different parameters and boundaries</a:t>
            </a:r>
          </a:p>
          <a:p>
            <a:pPr>
              <a:lnSpc>
                <a:spcPct val="90000"/>
              </a:lnSpc>
            </a:pPr>
            <a:r>
              <a:rPr lang="en-US" altLang="en-US">
                <a:solidFill>
                  <a:schemeClr val="bg1"/>
                </a:solidFill>
              </a:rPr>
              <a:t>We are trying to make a simplified mathematical copy of the real world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4">
            <a:extLst>
              <a:ext uri="{FF2B5EF4-FFF2-40B4-BE49-F238E27FC236}">
                <a16:creationId xmlns:a16="http://schemas.microsoft.com/office/drawing/2014/main" id="{24E70D03-CAD1-DE47-A08F-9A76EE2DD2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838200"/>
            <a:ext cx="77724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3600">
                <a:solidFill>
                  <a:schemeClr val="bg1"/>
                </a:solidFill>
              </a:rPr>
              <a:t>Calibration is but one part of our attempt to understand and duplicate the actual system in a numerical model.</a:t>
            </a:r>
          </a:p>
        </p:txBody>
      </p:sp>
      <p:sp>
        <p:nvSpPr>
          <p:cNvPr id="34819" name="Text Box 5">
            <a:extLst>
              <a:ext uri="{FF2B5EF4-FFF2-40B4-BE49-F238E27FC236}">
                <a16:creationId xmlns:a16="http://schemas.microsoft.com/office/drawing/2014/main" id="{AC5B44C8-69CE-8C40-8429-BD16A6D55F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657600"/>
            <a:ext cx="777240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solidFill>
                  <a:schemeClr val="bg1"/>
                </a:solidFill>
              </a:rPr>
              <a:t>WARNING --</a:t>
            </a:r>
          </a:p>
          <a:p>
            <a:pPr>
              <a:spcBef>
                <a:spcPct val="50000"/>
              </a:spcBef>
            </a:pPr>
            <a:r>
              <a:rPr lang="ja-JP" altLang="en-US">
                <a:solidFill>
                  <a:schemeClr val="bg1"/>
                </a:solidFill>
              </a:rPr>
              <a:t>“</a:t>
            </a:r>
            <a:r>
              <a:rPr lang="en-US" altLang="ja-JP">
                <a:solidFill>
                  <a:schemeClr val="bg1"/>
                </a:solidFill>
              </a:rPr>
              <a:t>… a model involving a wrong or incomplete conceptual model can be adequately calibrated.</a:t>
            </a:r>
            <a:r>
              <a:rPr lang="ja-JP" altLang="en-US">
                <a:solidFill>
                  <a:schemeClr val="bg1"/>
                </a:solidFill>
              </a:rPr>
              <a:t>”</a:t>
            </a:r>
            <a:r>
              <a:rPr lang="en-US" altLang="ja-JP">
                <a:solidFill>
                  <a:schemeClr val="bg1"/>
                </a:solidFill>
              </a:rPr>
              <a:t> </a:t>
            </a:r>
          </a:p>
          <a:p>
            <a:pPr>
              <a:spcBef>
                <a:spcPct val="50000"/>
              </a:spcBef>
            </a:pPr>
            <a:r>
              <a:rPr lang="en-US" altLang="en-US">
                <a:solidFill>
                  <a:schemeClr val="bg1"/>
                </a:solidFill>
              </a:rPr>
              <a:t>	J.D. Bredehoeft (2003, Ground Water, vol. 41, no. 5)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962153C6-A934-5549-BD22-CAD3F12592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37160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  <a:latin typeface="Times New Roman" charset="0"/>
                <a:ea typeface="ＭＳ Ｐゴシック" charset="0"/>
                <a:cs typeface="+mj-cs"/>
              </a:rPr>
              <a:t>Major Components Of A Groundwater Model Report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CA60E485-FD42-E747-9570-8A2B1C3B61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286000"/>
            <a:ext cx="7772400" cy="38100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>
                <a:solidFill>
                  <a:schemeClr val="bg1"/>
                </a:solidFill>
                <a:latin typeface="Times New Roman" charset="0"/>
                <a:ea typeface="ＭＳ Ｐゴシック" charset="0"/>
                <a:cs typeface="+mn-cs"/>
              </a:rPr>
              <a:t>A description of the natural system.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endParaRPr lang="en-US" sz="1800" dirty="0">
              <a:solidFill>
                <a:schemeClr val="bg1"/>
              </a:solidFill>
              <a:latin typeface="Times New Roman" charset="0"/>
              <a:ea typeface="ＭＳ Ｐゴシック" charset="0"/>
              <a:cs typeface="+mn-cs"/>
            </a:endParaRPr>
          </a:p>
          <a:p>
            <a:pPr>
              <a:lnSpc>
                <a:spcPct val="90000"/>
              </a:lnSpc>
              <a:defRPr/>
            </a:pPr>
            <a:r>
              <a:rPr lang="en-US" dirty="0">
                <a:solidFill>
                  <a:schemeClr val="bg1"/>
                </a:solidFill>
                <a:latin typeface="Times New Roman" charset="0"/>
                <a:ea typeface="ＭＳ Ｐゴシック" charset="0"/>
                <a:cs typeface="+mn-cs"/>
              </a:rPr>
              <a:t>A description of the numerical counterpart with the model input fully documented.</a:t>
            </a:r>
          </a:p>
          <a:p>
            <a:pPr>
              <a:lnSpc>
                <a:spcPct val="90000"/>
              </a:lnSpc>
              <a:buFontTx/>
              <a:buNone/>
              <a:defRPr/>
            </a:pPr>
            <a:endParaRPr lang="en-US" sz="1800" dirty="0">
              <a:solidFill>
                <a:schemeClr val="bg1"/>
              </a:solidFill>
              <a:latin typeface="Times New Roman" charset="0"/>
              <a:ea typeface="ＭＳ Ｐゴシック" charset="0"/>
              <a:cs typeface="+mn-cs"/>
            </a:endParaRPr>
          </a:p>
          <a:p>
            <a:pPr>
              <a:lnSpc>
                <a:spcPct val="90000"/>
              </a:lnSpc>
              <a:defRPr/>
            </a:pPr>
            <a:r>
              <a:rPr lang="en-US" dirty="0">
                <a:solidFill>
                  <a:schemeClr val="bg1"/>
                </a:solidFill>
                <a:latin typeface="Times New Roman" charset="0"/>
                <a:ea typeface="ＭＳ Ｐゴシック" charset="0"/>
                <a:cs typeface="+mn-cs"/>
              </a:rPr>
              <a:t>A convincing argument that the numerical model is a plausible representation of the natural system.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2B8BC623-96DA-D646-B80E-192A8C3BB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249488"/>
            <a:ext cx="2819400" cy="121920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3075" name="Text Box 3">
            <a:extLst>
              <a:ext uri="{FF2B5EF4-FFF2-40B4-BE49-F238E27FC236}">
                <a16:creationId xmlns:a16="http://schemas.microsoft.com/office/drawing/2014/main" id="{A4F7B5E5-16DF-6F4F-9AA2-345545FBEA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0163" y="2630488"/>
            <a:ext cx="1387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>
                <a:solidFill>
                  <a:schemeClr val="bg1"/>
                </a:solidFill>
                <a:latin typeface="Times New Roman" charset="0"/>
              </a:rPr>
              <a:t>SYSTEM</a:t>
            </a:r>
          </a:p>
        </p:txBody>
      </p:sp>
      <p:sp>
        <p:nvSpPr>
          <p:cNvPr id="3076" name="Line 4">
            <a:extLst>
              <a:ext uri="{FF2B5EF4-FFF2-40B4-BE49-F238E27FC236}">
                <a16:creationId xmlns:a16="http://schemas.microsoft.com/office/drawing/2014/main" id="{69DBDF31-296B-D041-86BF-74EED124D40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76400" y="2897188"/>
            <a:ext cx="14478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" charset="0"/>
              <a:ea typeface="MS PGothic" charset="0"/>
              <a:cs typeface="MS PGothic" charset="0"/>
            </a:endParaRPr>
          </a:p>
        </p:txBody>
      </p:sp>
      <p:sp>
        <p:nvSpPr>
          <p:cNvPr id="3077" name="Line 5">
            <a:extLst>
              <a:ext uri="{FF2B5EF4-FFF2-40B4-BE49-F238E27FC236}">
                <a16:creationId xmlns:a16="http://schemas.microsoft.com/office/drawing/2014/main" id="{9FBFBD1B-5693-9C49-8AEA-68C504CFA39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43600" y="2897188"/>
            <a:ext cx="14478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" charset="0"/>
              <a:ea typeface="MS PGothic" charset="0"/>
              <a:cs typeface="MS PGothic" charset="0"/>
            </a:endParaRPr>
          </a:p>
        </p:txBody>
      </p:sp>
      <p:sp>
        <p:nvSpPr>
          <p:cNvPr id="3078" name="Text Box 6">
            <a:extLst>
              <a:ext uri="{FF2B5EF4-FFF2-40B4-BE49-F238E27FC236}">
                <a16:creationId xmlns:a16="http://schemas.microsoft.com/office/drawing/2014/main" id="{CF96142E-708A-0B46-B3A0-5A06387327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2275" y="2266950"/>
            <a:ext cx="1082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>
                <a:solidFill>
                  <a:schemeClr val="bg1"/>
                </a:solidFill>
                <a:latin typeface="Times New Roman" charset="0"/>
              </a:rPr>
              <a:t>INPUT</a:t>
            </a:r>
          </a:p>
        </p:txBody>
      </p:sp>
      <p:sp>
        <p:nvSpPr>
          <p:cNvPr id="3079" name="Text Box 7">
            <a:extLst>
              <a:ext uri="{FF2B5EF4-FFF2-40B4-BE49-F238E27FC236}">
                <a16:creationId xmlns:a16="http://schemas.microsoft.com/office/drawing/2014/main" id="{5F090BA9-0FE8-AD4C-8F17-3E2C185F86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3108325"/>
            <a:ext cx="1268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dirty="0">
                <a:solidFill>
                  <a:schemeClr val="bg1"/>
                </a:solidFill>
                <a:latin typeface="Times New Roman" charset="0"/>
              </a:rPr>
              <a:t>STRESS</a:t>
            </a:r>
          </a:p>
        </p:txBody>
      </p:sp>
      <p:sp>
        <p:nvSpPr>
          <p:cNvPr id="3080" name="Text Box 8">
            <a:extLst>
              <a:ext uri="{FF2B5EF4-FFF2-40B4-BE49-F238E27FC236}">
                <a16:creationId xmlns:a16="http://schemas.microsoft.com/office/drawing/2014/main" id="{859372AE-38CD-9649-AC3E-E798F85BFF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2700" y="2266950"/>
            <a:ext cx="1387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>
                <a:solidFill>
                  <a:schemeClr val="bg1"/>
                </a:solidFill>
                <a:latin typeface="Times New Roman" charset="0"/>
              </a:rPr>
              <a:t>OUTPUT</a:t>
            </a:r>
          </a:p>
        </p:txBody>
      </p:sp>
      <p:sp>
        <p:nvSpPr>
          <p:cNvPr id="3081" name="Text Box 9">
            <a:extLst>
              <a:ext uri="{FF2B5EF4-FFF2-40B4-BE49-F238E27FC236}">
                <a16:creationId xmlns:a16="http://schemas.microsoft.com/office/drawing/2014/main" id="{A511E554-65C8-5347-8EFC-F3D9986141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2363" y="3108325"/>
            <a:ext cx="17097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>
                <a:solidFill>
                  <a:schemeClr val="bg1"/>
                </a:solidFill>
                <a:latin typeface="Times New Roman" charset="0"/>
              </a:rPr>
              <a:t>RESPONSE</a:t>
            </a: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A6E23942-586E-4E4B-A389-CDB437BDDA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4188" y="4383088"/>
            <a:ext cx="96043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3600" dirty="0">
                <a:solidFill>
                  <a:schemeClr val="bg1"/>
                </a:solidFill>
                <a:latin typeface="Times New Roman" charset="0"/>
              </a:rPr>
              <a:t>{Q}</a:t>
            </a:r>
          </a:p>
        </p:txBody>
      </p:sp>
      <p:sp>
        <p:nvSpPr>
          <p:cNvPr id="11" name="Text Box 7">
            <a:extLst>
              <a:ext uri="{FF2B5EF4-FFF2-40B4-BE49-F238E27FC236}">
                <a16:creationId xmlns:a16="http://schemas.microsoft.com/office/drawing/2014/main" id="{CA9832C4-B480-9E44-86D7-9F7C9BBC3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4650" y="4383088"/>
            <a:ext cx="825500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3600" dirty="0">
                <a:solidFill>
                  <a:schemeClr val="bg1"/>
                </a:solidFill>
                <a:latin typeface="Times New Roman" charset="0"/>
              </a:rPr>
              <a:t>[A]</a:t>
            </a:r>
          </a:p>
        </p:txBody>
      </p:sp>
      <p:sp>
        <p:nvSpPr>
          <p:cNvPr id="12" name="Text Box 7">
            <a:extLst>
              <a:ext uri="{FF2B5EF4-FFF2-40B4-BE49-F238E27FC236}">
                <a16:creationId xmlns:a16="http://schemas.microsoft.com/office/drawing/2014/main" id="{7E35FDE3-59BF-2C4F-937D-C8A80AA09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1450" y="4383088"/>
            <a:ext cx="858838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3600" dirty="0">
                <a:solidFill>
                  <a:schemeClr val="bg1"/>
                </a:solidFill>
                <a:latin typeface="Times New Roman" charset="0"/>
              </a:rPr>
              <a:t>{h}</a:t>
            </a:r>
          </a:p>
        </p:txBody>
      </p:sp>
      <p:sp>
        <p:nvSpPr>
          <p:cNvPr id="13" name="Text Box 7">
            <a:extLst>
              <a:ext uri="{FF2B5EF4-FFF2-40B4-BE49-F238E27FC236}">
                <a16:creationId xmlns:a16="http://schemas.microsoft.com/office/drawing/2014/main" id="{0E3C965C-6278-7C4F-85C2-7242363C7F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9763" y="4383088"/>
            <a:ext cx="444500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3600">
                <a:solidFill>
                  <a:schemeClr val="bg1"/>
                </a:solidFill>
                <a:latin typeface="Times New Roman" panose="02020603050405020304" pitchFamily="18" charset="0"/>
              </a:rPr>
              <a:t>×</a:t>
            </a:r>
          </a:p>
        </p:txBody>
      </p:sp>
      <p:sp>
        <p:nvSpPr>
          <p:cNvPr id="14" name="Text Box 7">
            <a:extLst>
              <a:ext uri="{FF2B5EF4-FFF2-40B4-BE49-F238E27FC236}">
                <a16:creationId xmlns:a16="http://schemas.microsoft.com/office/drawing/2014/main" id="{06AF79E7-A675-B046-999C-D1551A614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7838" y="4383088"/>
            <a:ext cx="677862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3600" dirty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3600" dirty="0">
              <a:solidFill>
                <a:schemeClr val="bg1"/>
              </a:solidFill>
              <a:latin typeface="Times New Roman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4" descr="gw_surf_01">
            <a:extLst>
              <a:ext uri="{FF2B5EF4-FFF2-40B4-BE49-F238E27FC236}">
                <a16:creationId xmlns:a16="http://schemas.microsoft.com/office/drawing/2014/main" id="{9FF02B31-337C-B144-BFC0-5C9B74A4A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1" t="16707" r="7867" b="14539"/>
          <a:stretch>
            <a:fillRect/>
          </a:stretch>
        </p:blipFill>
        <p:spPr bwMode="auto">
          <a:xfrm>
            <a:off x="1752600" y="152400"/>
            <a:ext cx="55372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Text Box 5">
            <a:extLst>
              <a:ext uri="{FF2B5EF4-FFF2-40B4-BE49-F238E27FC236}">
                <a16:creationId xmlns:a16="http://schemas.microsoft.com/office/drawing/2014/main" id="{6A9694C7-6418-AF47-B28F-B2FD8C0068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6062663"/>
            <a:ext cx="304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By K.J. Halford, 1991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9A9257CF-C8D9-8E4A-A0B7-D86C12FAA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j-cs"/>
              </a:rPr>
              <a:t>Types of Observations</a:t>
            </a:r>
          </a:p>
        </p:txBody>
      </p:sp>
      <p:sp>
        <p:nvSpPr>
          <p:cNvPr id="8195" name="Content Placeholder 2">
            <a:extLst>
              <a:ext uri="{FF2B5EF4-FFF2-40B4-BE49-F238E27FC236}">
                <a16:creationId xmlns:a16="http://schemas.microsoft.com/office/drawing/2014/main" id="{682B0419-9B87-3342-8702-3F95B9510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solidFill>
                  <a:schemeClr val="bg1"/>
                </a:solidFill>
              </a:rPr>
              <a:t>Heads</a:t>
            </a:r>
          </a:p>
          <a:p>
            <a:r>
              <a:rPr lang="en-US" altLang="en-US">
                <a:solidFill>
                  <a:schemeClr val="bg1"/>
                </a:solidFill>
              </a:rPr>
              <a:t>Flows</a:t>
            </a:r>
          </a:p>
          <a:p>
            <a:r>
              <a:rPr lang="en-US" altLang="en-US">
                <a:solidFill>
                  <a:schemeClr val="bg1"/>
                </a:solidFill>
              </a:rPr>
              <a:t>Groundwater age</a:t>
            </a:r>
          </a:p>
          <a:p>
            <a:r>
              <a:rPr lang="en-US" altLang="en-US">
                <a:solidFill>
                  <a:schemeClr val="bg1"/>
                </a:solidFill>
              </a:rPr>
              <a:t>Concentration</a:t>
            </a:r>
          </a:p>
          <a:p>
            <a:r>
              <a:rPr lang="en-US" altLang="en-US">
                <a:solidFill>
                  <a:schemeClr val="bg1"/>
                </a:solidFill>
              </a:rPr>
              <a:t>Temperature</a:t>
            </a:r>
          </a:p>
          <a:p>
            <a:r>
              <a:rPr lang="en-US" altLang="en-US">
                <a:solidFill>
                  <a:schemeClr val="bg1"/>
                </a:solidFill>
              </a:rPr>
              <a:t>Others…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5088C657-CBA0-EB4C-849E-118F599C9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j-cs"/>
              </a:rPr>
              <a:t>Residual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141DB6E4-E84D-8D40-8D2A-4F91774EA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n-cs"/>
              </a:rPr>
              <a:t>Difference between a simulated value and its observed counterpart</a:t>
            </a:r>
          </a:p>
          <a:p>
            <a:pPr>
              <a:defRPr/>
            </a:pPr>
            <a:r>
              <a:rPr lang="en-US">
                <a:solidFill>
                  <a:schemeClr val="bg1"/>
                </a:solidFill>
                <a:ea typeface="ＭＳ Ｐゴシック" charset="0"/>
                <a:cs typeface="+mn-cs"/>
              </a:rPr>
              <a:t>For transient models, there may be many different measurements at the same location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2" descr="Picture">
            <a:extLst>
              <a:ext uri="{FF2B5EF4-FFF2-40B4-BE49-F238E27FC236}">
                <a16:creationId xmlns:a16="http://schemas.microsoft.com/office/drawing/2014/main" id="{8575B1B2-47DF-EB4D-B0B0-E697B3354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90600"/>
            <a:ext cx="6805613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psgreene:Applications:Microsoft Office 98:Templates:Blank Presentation</Template>
  <TotalTime>1179</TotalTime>
  <Words>413</Words>
  <Application>Microsoft Macintosh PowerPoint</Application>
  <PresentationFormat>On-screen Show (4:3)</PresentationFormat>
  <Paragraphs>107</Paragraphs>
  <Slides>46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46</vt:i4>
      </vt:variant>
    </vt:vector>
  </HeadingPairs>
  <TitlesOfParts>
    <vt:vector size="57" baseType="lpstr">
      <vt:lpstr>Times</vt:lpstr>
      <vt:lpstr>MS PGothic</vt:lpstr>
      <vt:lpstr>Arial</vt:lpstr>
      <vt:lpstr>Calibri</vt:lpstr>
      <vt:lpstr>MS PGothic</vt:lpstr>
      <vt:lpstr>Times New Roman</vt:lpstr>
      <vt:lpstr>Wingdings</vt:lpstr>
      <vt:lpstr>Blank Presentation</vt:lpstr>
      <vt:lpstr>Microsoft Equation 3.0</vt:lpstr>
      <vt:lpstr>MathType 6.0 Equation</vt:lpstr>
      <vt:lpstr>Microsoft 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 of Observations</vt:lpstr>
      <vt:lpstr>Residual</vt:lpstr>
      <vt:lpstr>PowerPoint Presentation</vt:lpstr>
      <vt:lpstr>Some measures of goodness of fit</vt:lpstr>
      <vt:lpstr>The mean error</vt:lpstr>
      <vt:lpstr>The mean absolute error</vt:lpstr>
      <vt:lpstr>The root mean squared error</vt:lpstr>
      <vt:lpstr>Residual Plot</vt:lpstr>
      <vt:lpstr>The distribution of residuals</vt:lpstr>
      <vt:lpstr>PowerPoint Presentation</vt:lpstr>
      <vt:lpstr>PowerPoint Presentation</vt:lpstr>
      <vt:lpstr>Comparison of head distribution</vt:lpstr>
      <vt:lpstr>Comparison of head distribution</vt:lpstr>
      <vt:lpstr>Parameterization</vt:lpstr>
      <vt:lpstr>Zone Parameterization</vt:lpstr>
      <vt:lpstr>Pilot Points</vt:lpstr>
      <vt:lpstr>Calibration Approaches</vt:lpstr>
      <vt:lpstr>Trial and Error</vt:lpstr>
      <vt:lpstr>Automated Parameter Estimation</vt:lpstr>
      <vt:lpstr>The Concept</vt:lpstr>
      <vt:lpstr>What about many parameters and many observations?</vt:lpstr>
      <vt:lpstr>Sum of Squared Weighted Residuals</vt:lpstr>
      <vt:lpstr>Nonlinear Parameter Estimation</vt:lpstr>
      <vt:lpstr>Objective Function Surface</vt:lpstr>
      <vt:lpstr>PEST Execution Procedure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Concepts To Keep In Mind</vt:lpstr>
      <vt:lpstr>PowerPoint Presentation</vt:lpstr>
      <vt:lpstr>Major Components Of A Groundwater Model Report</vt:lpstr>
    </vt:vector>
  </TitlesOfParts>
  <Company>USGS</Company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tereilly</dc:creator>
  <cp:lastModifiedBy>Hughes, Joseph D</cp:lastModifiedBy>
  <cp:revision>78</cp:revision>
  <cp:lastPrinted>2016-05-17T22:00:49Z</cp:lastPrinted>
  <dcterms:created xsi:type="dcterms:W3CDTF">2002-05-15T13:05:09Z</dcterms:created>
  <dcterms:modified xsi:type="dcterms:W3CDTF">2018-08-13T17:58:29Z</dcterms:modified>
</cp:coreProperties>
</file>